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9" r:id="rId31"/>
    <p:sldId id="287"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5" r:id="rId46"/>
    <p:sldId id="306" r:id="rId47"/>
  </p:sldIdLst>
  <p:sldSz cx="9144000" cy="6858000" type="screen4x3"/>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24" autoAdjust="0"/>
  </p:normalViewPr>
  <p:slideViewPr>
    <p:cSldViewPr>
      <p:cViewPr varScale="1">
        <p:scale>
          <a:sx n="92" d="100"/>
          <a:sy n="92" d="100"/>
        </p:scale>
        <p:origin x="-2184" y="-96"/>
      </p:cViewPr>
      <p:guideLst>
        <p:guide orient="horz" pos="2160"/>
        <p:guide pos="2880"/>
      </p:guideLst>
    </p:cSldViewPr>
  </p:slideViewPr>
  <p:notesTextViewPr>
    <p:cViewPr>
      <p:scale>
        <a:sx n="1" d="1"/>
        <a:sy n="1" d="1"/>
      </p:scale>
      <p:origin x="0" y="0"/>
    </p:cViewPr>
  </p:notesTextViewPr>
  <p:sorterViewPr>
    <p:cViewPr>
      <p:scale>
        <a:sx n="100" d="100"/>
        <a:sy n="100" d="100"/>
      </p:scale>
      <p:origin x="0" y="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file:///C:\Users\tomonori\Desktop\tag_count2.xls"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file:///C:\Users\tomonori\Desktop\tag_count2.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2525117774620504"/>
          <c:y val="2.7541126033241471E-2"/>
          <c:w val="0.69114753608016155"/>
          <c:h val="0.72032927702219041"/>
        </c:manualLayout>
      </c:layout>
      <c:lineChart>
        <c:grouping val="standard"/>
        <c:varyColors val="0"/>
        <c:ser>
          <c:idx val="0"/>
          <c:order val="0"/>
          <c:tx>
            <c:strRef>
              <c:f>Sheet1!$F$13</c:f>
              <c:strCache>
                <c:ptCount val="1"/>
                <c:pt idx="0">
                  <c:v>取得したすべてのタグ</c:v>
                </c:pt>
              </c:strCache>
            </c:strRef>
          </c:tx>
          <c:spPr>
            <a:ln w="82550"/>
          </c:spPr>
          <c:marker>
            <c:symbol val="none"/>
          </c:marker>
          <c:cat>
            <c:strRef>
              <c:f>Sheet1!$E$14:$E$18</c:f>
              <c:strCache>
                <c:ptCount val="5"/>
                <c:pt idx="0">
                  <c:v>9999～1000</c:v>
                </c:pt>
                <c:pt idx="1">
                  <c:v>999～100</c:v>
                </c:pt>
                <c:pt idx="2">
                  <c:v>99～10</c:v>
                </c:pt>
                <c:pt idx="3">
                  <c:v>9～2</c:v>
                </c:pt>
                <c:pt idx="4">
                  <c:v>1</c:v>
                </c:pt>
              </c:strCache>
            </c:strRef>
          </c:cat>
          <c:val>
            <c:numRef>
              <c:f>Sheet1!$F$14:$F$18</c:f>
              <c:numCache>
                <c:formatCode>General</c:formatCode>
                <c:ptCount val="5"/>
                <c:pt idx="0">
                  <c:v>5</c:v>
                </c:pt>
                <c:pt idx="1">
                  <c:v>47</c:v>
                </c:pt>
                <c:pt idx="2">
                  <c:v>661</c:v>
                </c:pt>
                <c:pt idx="3">
                  <c:v>4867</c:v>
                </c:pt>
                <c:pt idx="4">
                  <c:v>21034</c:v>
                </c:pt>
              </c:numCache>
            </c:numRef>
          </c:val>
          <c:smooth val="1"/>
        </c:ser>
        <c:dLbls>
          <c:showLegendKey val="0"/>
          <c:showVal val="0"/>
          <c:showCatName val="0"/>
          <c:showSerName val="0"/>
          <c:showPercent val="0"/>
          <c:showBubbleSize val="0"/>
        </c:dLbls>
        <c:marker val="1"/>
        <c:smooth val="0"/>
        <c:axId val="189091840"/>
        <c:axId val="189093760"/>
      </c:lineChart>
      <c:catAx>
        <c:axId val="189091840"/>
        <c:scaling>
          <c:orientation val="minMax"/>
        </c:scaling>
        <c:delete val="0"/>
        <c:axPos val="b"/>
        <c:title>
          <c:tx>
            <c:rich>
              <a:bodyPr/>
              <a:lstStyle/>
              <a:p>
                <a:pPr>
                  <a:defRPr/>
                </a:pPr>
                <a:r>
                  <a:rPr lang="ja-JP" altLang="en-US" sz="2800" dirty="0">
                    <a:latin typeface="メイリオ" pitchFamily="50" charset="-128"/>
                    <a:ea typeface="メイリオ" pitchFamily="50" charset="-128"/>
                    <a:cs typeface="メイリオ" pitchFamily="50" charset="-128"/>
                  </a:rPr>
                  <a:t>タグの出現回数</a:t>
                </a:r>
              </a:p>
            </c:rich>
          </c:tx>
          <c:layout/>
          <c:overlay val="0"/>
        </c:title>
        <c:numFmt formatCode="General" sourceLinked="1"/>
        <c:majorTickMark val="in"/>
        <c:minorTickMark val="none"/>
        <c:tickLblPos val="nextTo"/>
        <c:txPr>
          <a:bodyPr/>
          <a:lstStyle/>
          <a:p>
            <a:pPr>
              <a:defRPr sz="1100" b="1">
                <a:latin typeface="メイリオ" pitchFamily="50" charset="-128"/>
                <a:ea typeface="メイリオ" pitchFamily="50" charset="-128"/>
                <a:cs typeface="メイリオ" pitchFamily="50" charset="-128"/>
              </a:defRPr>
            </a:pPr>
            <a:endParaRPr lang="ja-JP"/>
          </a:p>
        </c:txPr>
        <c:crossAx val="189093760"/>
        <c:crosses val="autoZero"/>
        <c:auto val="1"/>
        <c:lblAlgn val="ctr"/>
        <c:lblOffset val="100"/>
        <c:noMultiLvlLbl val="0"/>
      </c:catAx>
      <c:valAx>
        <c:axId val="189093760"/>
        <c:scaling>
          <c:logBase val="10"/>
          <c:orientation val="minMax"/>
          <c:max val="100000"/>
          <c:min val="1"/>
        </c:scaling>
        <c:delete val="0"/>
        <c:axPos val="l"/>
        <c:majorGridlines/>
        <c:title>
          <c:tx>
            <c:rich>
              <a:bodyPr rot="-5400000" vert="horz"/>
              <a:lstStyle/>
              <a:p>
                <a:pPr>
                  <a:defRPr/>
                </a:pPr>
                <a:r>
                  <a:rPr lang="ja-JP" altLang="en-US" sz="2800" dirty="0">
                    <a:latin typeface="メイリオ" pitchFamily="50" charset="-128"/>
                    <a:ea typeface="メイリオ" pitchFamily="50" charset="-128"/>
                    <a:cs typeface="メイリオ" pitchFamily="50" charset="-128"/>
                  </a:rPr>
                  <a:t>タグの数</a:t>
                </a:r>
              </a:p>
            </c:rich>
          </c:tx>
          <c:layout/>
          <c:overlay val="0"/>
        </c:title>
        <c:numFmt formatCode="General" sourceLinked="1"/>
        <c:majorTickMark val="in"/>
        <c:minorTickMark val="none"/>
        <c:tickLblPos val="nextTo"/>
        <c:txPr>
          <a:bodyPr/>
          <a:lstStyle/>
          <a:p>
            <a:pPr>
              <a:defRPr sz="1400" b="1">
                <a:latin typeface="メイリオ" pitchFamily="50" charset="-128"/>
                <a:ea typeface="メイリオ" pitchFamily="50" charset="-128"/>
                <a:cs typeface="メイリオ" pitchFamily="50" charset="-128"/>
              </a:defRPr>
            </a:pPr>
            <a:endParaRPr lang="ja-JP"/>
          </a:p>
        </c:txPr>
        <c:crossAx val="189091840"/>
        <c:crosses val="autoZero"/>
        <c:crossBetween val="midCat"/>
      </c:valAx>
      <c:spPr>
        <a:ln>
          <a:solidFill>
            <a:schemeClr val="bg1">
              <a:lumMod val="50000"/>
            </a:schemeClr>
          </a:solidFill>
        </a:ln>
      </c:spPr>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34230804120643"/>
          <c:y val="2.7541126033241471E-2"/>
          <c:w val="0.72297560719553078"/>
          <c:h val="0.63565709070425747"/>
        </c:manualLayout>
      </c:layout>
      <c:lineChart>
        <c:grouping val="standard"/>
        <c:varyColors val="0"/>
        <c:ser>
          <c:idx val="0"/>
          <c:order val="0"/>
          <c:tx>
            <c:strRef>
              <c:f>Sheet1!$F$13</c:f>
              <c:strCache>
                <c:ptCount val="1"/>
                <c:pt idx="0">
                  <c:v>取得したすべてのタグ</c:v>
                </c:pt>
              </c:strCache>
            </c:strRef>
          </c:tx>
          <c:marker>
            <c:symbol val="none"/>
          </c:marker>
          <c:cat>
            <c:strRef>
              <c:f>Sheet1!$E$14:$E$18</c:f>
              <c:strCache>
                <c:ptCount val="5"/>
                <c:pt idx="0">
                  <c:v>9999～1000</c:v>
                </c:pt>
                <c:pt idx="1">
                  <c:v>999～100</c:v>
                </c:pt>
                <c:pt idx="2">
                  <c:v>99～10</c:v>
                </c:pt>
                <c:pt idx="3">
                  <c:v>9～2</c:v>
                </c:pt>
                <c:pt idx="4">
                  <c:v>1</c:v>
                </c:pt>
              </c:strCache>
            </c:strRef>
          </c:cat>
          <c:val>
            <c:numRef>
              <c:f>Sheet1!$F$14:$F$18</c:f>
              <c:numCache>
                <c:formatCode>General</c:formatCode>
                <c:ptCount val="5"/>
                <c:pt idx="0">
                  <c:v>5</c:v>
                </c:pt>
                <c:pt idx="1">
                  <c:v>47</c:v>
                </c:pt>
                <c:pt idx="2">
                  <c:v>661</c:v>
                </c:pt>
                <c:pt idx="3">
                  <c:v>4867</c:v>
                </c:pt>
                <c:pt idx="4">
                  <c:v>21034</c:v>
                </c:pt>
              </c:numCache>
            </c:numRef>
          </c:val>
          <c:smooth val="1"/>
        </c:ser>
        <c:ser>
          <c:idx val="1"/>
          <c:order val="1"/>
          <c:tx>
            <c:strRef>
              <c:f>Sheet1!$G$13</c:f>
              <c:strCache>
                <c:ptCount val="1"/>
                <c:pt idx="0">
                  <c:v>ニコニコ大百科に掲載されているタグのみ抽出</c:v>
                </c:pt>
              </c:strCache>
            </c:strRef>
          </c:tx>
          <c:marker>
            <c:symbol val="none"/>
          </c:marker>
          <c:cat>
            <c:strRef>
              <c:f>Sheet1!$E$14:$E$18</c:f>
              <c:strCache>
                <c:ptCount val="5"/>
                <c:pt idx="0">
                  <c:v>9999～1000</c:v>
                </c:pt>
                <c:pt idx="1">
                  <c:v>999～100</c:v>
                </c:pt>
                <c:pt idx="2">
                  <c:v>99～10</c:v>
                </c:pt>
                <c:pt idx="3">
                  <c:v>9～2</c:v>
                </c:pt>
                <c:pt idx="4">
                  <c:v>1</c:v>
                </c:pt>
              </c:strCache>
            </c:strRef>
          </c:cat>
          <c:val>
            <c:numRef>
              <c:f>Sheet1!$G$14:$G$18</c:f>
              <c:numCache>
                <c:formatCode>General</c:formatCode>
                <c:ptCount val="5"/>
                <c:pt idx="0">
                  <c:v>4</c:v>
                </c:pt>
                <c:pt idx="1">
                  <c:v>35</c:v>
                </c:pt>
                <c:pt idx="2">
                  <c:v>387</c:v>
                </c:pt>
                <c:pt idx="3">
                  <c:v>1744</c:v>
                </c:pt>
                <c:pt idx="4">
                  <c:v>3082</c:v>
                </c:pt>
              </c:numCache>
            </c:numRef>
          </c:val>
          <c:smooth val="1"/>
        </c:ser>
        <c:dLbls>
          <c:showLegendKey val="0"/>
          <c:showVal val="0"/>
          <c:showCatName val="0"/>
          <c:showSerName val="0"/>
          <c:showPercent val="0"/>
          <c:showBubbleSize val="0"/>
        </c:dLbls>
        <c:marker val="1"/>
        <c:smooth val="0"/>
        <c:axId val="189199488"/>
        <c:axId val="189201408"/>
      </c:lineChart>
      <c:catAx>
        <c:axId val="189199488"/>
        <c:scaling>
          <c:orientation val="minMax"/>
        </c:scaling>
        <c:delete val="0"/>
        <c:axPos val="b"/>
        <c:title>
          <c:tx>
            <c:rich>
              <a:bodyPr/>
              <a:lstStyle/>
              <a:p>
                <a:pPr>
                  <a:defRPr sz="2800"/>
                </a:pPr>
                <a:r>
                  <a:rPr lang="ja-JP" altLang="en-US" sz="2800">
                    <a:latin typeface="メイリオ" pitchFamily="50" charset="-128"/>
                    <a:ea typeface="メイリオ" pitchFamily="50" charset="-128"/>
                    <a:cs typeface="メイリオ" pitchFamily="50" charset="-128"/>
                  </a:rPr>
                  <a:t>タグの出現回数</a:t>
                </a:r>
              </a:p>
            </c:rich>
          </c:tx>
          <c:layout/>
          <c:overlay val="0"/>
        </c:title>
        <c:numFmt formatCode="General" sourceLinked="1"/>
        <c:majorTickMark val="in"/>
        <c:minorTickMark val="none"/>
        <c:tickLblPos val="nextTo"/>
        <c:txPr>
          <a:bodyPr/>
          <a:lstStyle/>
          <a:p>
            <a:pPr>
              <a:defRPr sz="1600"/>
            </a:pPr>
            <a:endParaRPr lang="ja-JP"/>
          </a:p>
        </c:txPr>
        <c:crossAx val="189201408"/>
        <c:crosses val="autoZero"/>
        <c:auto val="1"/>
        <c:lblAlgn val="ctr"/>
        <c:lblOffset val="100"/>
        <c:noMultiLvlLbl val="0"/>
      </c:catAx>
      <c:valAx>
        <c:axId val="189201408"/>
        <c:scaling>
          <c:logBase val="10"/>
          <c:orientation val="minMax"/>
          <c:max val="100000"/>
          <c:min val="1"/>
        </c:scaling>
        <c:delete val="0"/>
        <c:axPos val="l"/>
        <c:majorGridlines/>
        <c:title>
          <c:tx>
            <c:rich>
              <a:bodyPr rot="-5400000" vert="horz"/>
              <a:lstStyle/>
              <a:p>
                <a:pPr>
                  <a:defRPr sz="2800"/>
                </a:pPr>
                <a:r>
                  <a:rPr lang="ja-JP" altLang="en-US" sz="2800">
                    <a:latin typeface="メイリオ" pitchFamily="50" charset="-128"/>
                    <a:ea typeface="メイリオ" pitchFamily="50" charset="-128"/>
                    <a:cs typeface="メイリオ" pitchFamily="50" charset="-128"/>
                  </a:rPr>
                  <a:t>タグの数</a:t>
                </a:r>
              </a:p>
            </c:rich>
          </c:tx>
          <c:layout/>
          <c:overlay val="0"/>
        </c:title>
        <c:numFmt formatCode="General" sourceLinked="1"/>
        <c:majorTickMark val="in"/>
        <c:minorTickMark val="none"/>
        <c:tickLblPos val="nextTo"/>
        <c:txPr>
          <a:bodyPr/>
          <a:lstStyle/>
          <a:p>
            <a:pPr>
              <a:defRPr sz="1800"/>
            </a:pPr>
            <a:endParaRPr lang="ja-JP"/>
          </a:p>
        </c:txPr>
        <c:crossAx val="189199488"/>
        <c:crosses val="autoZero"/>
        <c:crossBetween val="midCat"/>
      </c:valAx>
      <c:spPr>
        <a:ln>
          <a:solidFill>
            <a:schemeClr val="bg1">
              <a:lumMod val="50000"/>
            </a:schemeClr>
          </a:solidFill>
        </a:ln>
      </c:spPr>
    </c:plotArea>
    <c:legend>
      <c:legendPos val="b"/>
      <c:layout/>
      <c:overlay val="0"/>
      <c:txPr>
        <a:bodyPr/>
        <a:lstStyle/>
        <a:p>
          <a:pPr>
            <a:defRPr sz="1800">
              <a:latin typeface="HG丸ｺﾞｼｯｸM-PRO" pitchFamily="50" charset="-128"/>
              <a:ea typeface="HG丸ｺﾞｼｯｸM-PRO" pitchFamily="50" charset="-128"/>
            </a:defRPr>
          </a:pPr>
          <a:endParaRPr lang="ja-JP"/>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D9482774-4BBC-4D31-833D-0EA98B9019DD}" type="datetimeFigureOut">
              <a:rPr kumimoji="1" lang="ja-JP" altLang="en-US" smtClean="0"/>
              <a:t>2012/2/3</a:t>
            </a:fld>
            <a:endParaRPr kumimoji="1" lang="ja-JP" altLang="en-US"/>
          </a:p>
        </p:txBody>
      </p:sp>
      <p:sp>
        <p:nvSpPr>
          <p:cNvPr id="4" name="フッター プレースホルダー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1D20BA9C-3806-4F2E-A67F-2A1B30CB1684}" type="slidenum">
              <a:rPr kumimoji="1" lang="ja-JP" altLang="en-US" smtClean="0"/>
              <a:t>‹#›</a:t>
            </a:fld>
            <a:endParaRPr kumimoji="1" lang="ja-JP" altLang="en-US"/>
          </a:p>
        </p:txBody>
      </p:sp>
    </p:spTree>
    <p:extLst>
      <p:ext uri="{BB962C8B-B14F-4D97-AF65-F5344CB8AC3E}">
        <p14:creationId xmlns:p14="http://schemas.microsoft.com/office/powerpoint/2010/main" val="3161224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59B0C81-EFFF-4012-8912-CB6E10C934B3}" type="datetimeFigureOut">
              <a:rPr kumimoji="1" lang="ja-JP" altLang="en-US" smtClean="0"/>
              <a:t>2012/2/3</a:t>
            </a:fld>
            <a:endParaRPr kumimoji="1" lang="ja-JP" altLang="en-US"/>
          </a:p>
        </p:txBody>
      </p:sp>
      <p:sp>
        <p:nvSpPr>
          <p:cNvPr id="4" name="スライド イメージ プレースホルダー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6C94904D-F7A3-420B-A5E6-E97F5CD597BA}" type="slidenum">
              <a:rPr kumimoji="1" lang="ja-JP" altLang="en-US" smtClean="0"/>
              <a:t>‹#›</a:t>
            </a:fld>
            <a:endParaRPr kumimoji="1" lang="ja-JP" altLang="en-US"/>
          </a:p>
        </p:txBody>
      </p:sp>
    </p:spTree>
    <p:extLst>
      <p:ext uri="{BB962C8B-B14F-4D97-AF65-F5344CB8AC3E}">
        <p14:creationId xmlns:p14="http://schemas.microsoft.com/office/powerpoint/2010/main" val="317283769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動画共有サイトにおけるコメントを利用した動画タグ付け手法</a:t>
            </a:r>
            <a:endParaRPr kumimoji="1" lang="en-US" altLang="ja-JP" dirty="0" smtClean="0"/>
          </a:p>
          <a:p>
            <a:r>
              <a:rPr kumimoji="1" lang="ja-JP" altLang="en-US" dirty="0" smtClean="0"/>
              <a:t>と題しまして山下智紀が発表させていただきます</a:t>
            </a:r>
            <a:endParaRPr kumimoji="1" lang="ja-JP" altLang="en-US" dirty="0"/>
          </a:p>
        </p:txBody>
      </p:sp>
      <p:sp>
        <p:nvSpPr>
          <p:cNvPr id="4" name="スライド番号プレースホルダ 3"/>
          <p:cNvSpPr>
            <a:spLocks noGrp="1"/>
          </p:cNvSpPr>
          <p:nvPr>
            <p:ph type="sldNum" sz="quarter" idx="10"/>
          </p:nvPr>
        </p:nvSpPr>
        <p:spPr/>
        <p:txBody>
          <a:bodyPr/>
          <a:lstStyle/>
          <a:p>
            <a:fld id="{57FD4801-6404-4A47-ACFC-90375D8C051B}"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ここで動画共有サイトのニコニコ動画では</a:t>
            </a:r>
            <a:endParaRPr kumimoji="1" lang="en-US" altLang="ja-JP" dirty="0" smtClean="0"/>
          </a:p>
          <a:p>
            <a:r>
              <a:rPr kumimoji="1" lang="ja-JP" altLang="en-US" dirty="0" smtClean="0"/>
              <a:t>動画に対して大量なコメントが投稿されており、</a:t>
            </a:r>
            <a:endParaRPr kumimoji="1" lang="en-US" altLang="ja-JP" dirty="0" smtClean="0"/>
          </a:p>
          <a:p>
            <a:r>
              <a:rPr kumimoji="1" lang="ja-JP" altLang="en-US" dirty="0" smtClean="0"/>
              <a:t>アノテーションとして活用できる可能性があるが</a:t>
            </a:r>
            <a:endParaRPr kumimoji="1" lang="en-US" altLang="ja-JP" dirty="0" smtClean="0"/>
          </a:p>
          <a:p>
            <a:r>
              <a:rPr kumimoji="1" lang="ja-JP" altLang="en-US" dirty="0" smtClean="0"/>
              <a:t>現状有効に使われていません</a:t>
            </a:r>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10</a:t>
            </a:fld>
            <a:endParaRPr kumimoji="1" lang="ja-JP" altLang="en-US"/>
          </a:p>
        </p:txBody>
      </p:sp>
    </p:spTree>
    <p:extLst>
      <p:ext uri="{BB962C8B-B14F-4D97-AF65-F5344CB8AC3E}">
        <p14:creationId xmlns:p14="http://schemas.microsoft.com/office/powerpoint/2010/main" val="2273281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以上のことを踏まえまして本研究では</a:t>
            </a:r>
            <a:endParaRPr kumimoji="1" lang="en-US" altLang="ja-JP" dirty="0" smtClean="0"/>
          </a:p>
          <a:p>
            <a:r>
              <a:rPr kumimoji="1" lang="ja-JP" altLang="en-US" dirty="0" smtClean="0"/>
              <a:t>動画に付けられたコメントを利用した動画タグ付け手法を提案します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11</a:t>
            </a:fld>
            <a:endParaRPr kumimoji="1" lang="ja-JP" altLang="en-US"/>
          </a:p>
        </p:txBody>
      </p:sp>
    </p:spTree>
    <p:extLst>
      <p:ext uri="{BB962C8B-B14F-4D97-AF65-F5344CB8AC3E}">
        <p14:creationId xmlns:p14="http://schemas.microsoft.com/office/powerpoint/2010/main" val="1037119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この手法を用いることで</a:t>
            </a:r>
            <a:endParaRPr kumimoji="1" lang="en-US" altLang="ja-JP" dirty="0" smtClean="0"/>
          </a:p>
          <a:p>
            <a:r>
              <a:rPr kumimoji="1" lang="ja-JP" altLang="en-US" dirty="0" smtClean="0"/>
              <a:t>タグ検索の効率化、タグ付け作業の負担軽減</a:t>
            </a:r>
            <a:endParaRPr kumimoji="1" lang="en-US" altLang="ja-JP" dirty="0" smtClean="0"/>
          </a:p>
          <a:p>
            <a:r>
              <a:rPr kumimoji="1" lang="ja-JP" altLang="en-US" dirty="0" smtClean="0"/>
              <a:t>を目的とします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12</a:t>
            </a:fld>
            <a:endParaRPr kumimoji="1" lang="ja-JP" altLang="en-US"/>
          </a:p>
        </p:txBody>
      </p:sp>
    </p:spTree>
    <p:extLst>
      <p:ext uri="{BB962C8B-B14F-4D97-AF65-F5344CB8AC3E}">
        <p14:creationId xmlns:p14="http://schemas.microsoft.com/office/powerpoint/2010/main" val="1037119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ここでコメントを利用したタグ付け方法は二つ考えられます</a:t>
            </a:r>
            <a:endParaRPr kumimoji="1" lang="en-US" altLang="ja-JP" dirty="0" smtClean="0"/>
          </a:p>
          <a:p>
            <a:r>
              <a:rPr kumimoji="1" lang="ja-JP" altLang="en-US" dirty="0" smtClean="0"/>
              <a:t>まず一つ目は</a:t>
            </a:r>
            <a:endParaRPr kumimoji="1" lang="en-US" altLang="ja-JP" dirty="0" smtClean="0"/>
          </a:p>
          <a:p>
            <a:r>
              <a:rPr kumimoji="1" lang="ja-JP" altLang="en-US" dirty="0" smtClean="0"/>
              <a:t>コメント中の特徴語をそのままタグとする方法であります</a:t>
            </a:r>
            <a:endParaRPr kumimoji="1" lang="en-US" altLang="ja-JP" dirty="0" smtClean="0"/>
          </a:p>
          <a:p>
            <a:r>
              <a:rPr kumimoji="1" lang="ja-JP" altLang="en-US" dirty="0" smtClean="0"/>
              <a:t>実際に</a:t>
            </a:r>
            <a:r>
              <a:rPr kumimoji="1" lang="en-US" altLang="ja-JP" dirty="0" err="1" smtClean="0"/>
              <a:t>yahooapi</a:t>
            </a:r>
            <a:r>
              <a:rPr kumimoji="1" lang="ja-JP" altLang="en-US" dirty="0" smtClean="0"/>
              <a:t>のキーフレーズ抽出を利用してコメントから特徴語を抽出しました</a:t>
            </a:r>
            <a:endParaRPr kumimoji="1" lang="en-US" altLang="ja-JP" dirty="0" smtClean="0"/>
          </a:p>
          <a:p>
            <a:r>
              <a:rPr kumimoji="1" lang="ja-JP" altLang="en-US" dirty="0" smtClean="0"/>
              <a:t>抽出した結果と実際に付けられていたタグを表に示します</a:t>
            </a:r>
            <a:endParaRPr kumimoji="1" lang="en-US" altLang="ja-JP" dirty="0" smtClean="0"/>
          </a:p>
          <a:p>
            <a:r>
              <a:rPr kumimoji="1" lang="ja-JP" altLang="en-US" dirty="0" smtClean="0"/>
              <a:t>表から分かるようにこの方法では</a:t>
            </a:r>
            <a:r>
              <a:rPr lang="ja-JP" altLang="en-US" sz="1200" dirty="0" smtClean="0">
                <a:latin typeface="HG丸ｺﾞｼｯｸM-PRO" pitchFamily="50" charset="-128"/>
                <a:ea typeface="HG丸ｺﾞｼｯｸM-PRO" pitchFamily="50" charset="-128"/>
              </a:rPr>
              <a:t>コメント中に出現した単語しかタグの候補</a:t>
            </a:r>
            <a:endParaRPr lang="en-US" altLang="ja-JP" sz="1200" dirty="0" smtClean="0">
              <a:latin typeface="HG丸ｺﾞｼｯｸM-PRO" pitchFamily="50" charset="-128"/>
              <a:ea typeface="HG丸ｺﾞｼｯｸM-PRO" pitchFamily="50" charset="-128"/>
            </a:endParaRPr>
          </a:p>
          <a:p>
            <a:r>
              <a:rPr kumimoji="1" lang="ja-JP" altLang="en-US" sz="1200" dirty="0" smtClean="0">
                <a:latin typeface="HG丸ｺﾞｼｯｸM-PRO" pitchFamily="50" charset="-128"/>
                <a:ea typeface="HG丸ｺﾞｼｯｸM-PRO" pitchFamily="50" charset="-128"/>
              </a:rPr>
              <a:t>とされず、人間が付けるようなタグは推定できていないことが分かります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13</a:t>
            </a:fld>
            <a:endParaRPr kumimoji="1" lang="ja-JP" altLang="en-US"/>
          </a:p>
        </p:txBody>
      </p:sp>
    </p:spTree>
    <p:extLst>
      <p:ext uri="{BB962C8B-B14F-4D97-AF65-F5344CB8AC3E}">
        <p14:creationId xmlns:p14="http://schemas.microsoft.com/office/powerpoint/2010/main" val="1799052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そこで二つ目の方法としてコメントとタグの関連性を学習し、</a:t>
            </a:r>
            <a:endParaRPr kumimoji="1" lang="en-US" altLang="ja-JP" dirty="0" smtClean="0"/>
          </a:p>
          <a:p>
            <a:r>
              <a:rPr kumimoji="1" lang="ja-JP" altLang="en-US" dirty="0" smtClean="0"/>
              <a:t>既存の共有されたタグから候補となるタグを推定します</a:t>
            </a:r>
            <a:endParaRPr kumimoji="1" lang="en-US" altLang="ja-JP" dirty="0" smtClean="0"/>
          </a:p>
          <a:p>
            <a:r>
              <a:rPr kumimoji="1" lang="ja-JP" altLang="en-US" dirty="0" smtClean="0"/>
              <a:t>これによってコメント中に含まれない単語もタグとして推定することができます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14</a:t>
            </a:fld>
            <a:endParaRPr kumimoji="1" lang="ja-JP" altLang="en-US"/>
          </a:p>
        </p:txBody>
      </p:sp>
    </p:spTree>
    <p:extLst>
      <p:ext uri="{BB962C8B-B14F-4D97-AF65-F5344CB8AC3E}">
        <p14:creationId xmlns:p14="http://schemas.microsoft.com/office/powerpoint/2010/main" val="828903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a:t>
            </a:r>
            <a:endParaRPr kumimoji="1" lang="en-US" altLang="ja-JP" dirty="0" smtClean="0"/>
          </a:p>
          <a:p>
            <a:r>
              <a:rPr kumimoji="1" lang="ja-JP" altLang="en-US" dirty="0" smtClean="0"/>
              <a:t>既存の動画に付けられたコメントとタグの関連性を学習し</a:t>
            </a:r>
            <a:endParaRPr kumimoji="1" lang="en-US" altLang="ja-JP" dirty="0" smtClean="0"/>
          </a:p>
          <a:p>
            <a:r>
              <a:rPr kumimoji="1" lang="ja-JP" altLang="en-US" dirty="0" smtClean="0"/>
              <a:t>その結果をタグを推定したい動画のコメントに適用することでタグを推定します</a:t>
            </a:r>
            <a:endParaRPr kumimoji="1" lang="en-US" altLang="ja-JP" dirty="0" smtClean="0"/>
          </a:p>
          <a:p>
            <a:r>
              <a:rPr kumimoji="1" lang="ja-JP" altLang="en-US" dirty="0" smtClean="0"/>
              <a:t>これは機械学習を用いたテキスト分類とみなすことが</a:t>
            </a:r>
            <a:r>
              <a:rPr kumimoji="1" lang="ja-JP" altLang="en-US" dirty="0" smtClean="0"/>
              <a:t>できます</a:t>
            </a:r>
            <a:endParaRPr kumimoji="1" lang="en-US" altLang="ja-JP" dirty="0" smtClean="0"/>
          </a:p>
          <a:p>
            <a:r>
              <a:rPr kumimoji="1" lang="ja-JP" altLang="en-US" dirty="0" smtClean="0"/>
              <a:t>３：００</a:t>
            </a:r>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15</a:t>
            </a:fld>
            <a:endParaRPr kumimoji="1" lang="ja-JP" altLang="en-US"/>
          </a:p>
        </p:txBody>
      </p:sp>
    </p:spTree>
    <p:extLst>
      <p:ext uri="{BB962C8B-B14F-4D97-AF65-F5344CB8AC3E}">
        <p14:creationId xmlns:p14="http://schemas.microsoft.com/office/powerpoint/2010/main" val="205672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タグ推定のフローを説明します</a:t>
            </a:r>
            <a:endParaRPr kumimoji="1" lang="en-US" altLang="ja-JP" dirty="0" smtClean="0"/>
          </a:p>
          <a:p>
            <a:r>
              <a:rPr kumimoji="1" lang="ja-JP" altLang="en-US" dirty="0" smtClean="0"/>
              <a:t>学習に用いるコメントとタグを訓練データ</a:t>
            </a:r>
            <a:endParaRPr kumimoji="1" lang="en-US" altLang="ja-JP" dirty="0" smtClean="0"/>
          </a:p>
          <a:p>
            <a:r>
              <a:rPr kumimoji="1" lang="ja-JP" altLang="en-US" dirty="0" smtClean="0"/>
              <a:t>タグを推定したい動画のコメントをテストデータとする</a:t>
            </a:r>
            <a:endParaRPr kumimoji="1" lang="en-US" altLang="ja-JP" dirty="0" smtClean="0"/>
          </a:p>
          <a:p>
            <a:r>
              <a:rPr kumimoji="1" lang="ja-JP" altLang="en-US" dirty="0" smtClean="0"/>
              <a:t>まず動画共有サイトからコメントとタグを取得し</a:t>
            </a:r>
            <a:endParaRPr kumimoji="1" lang="en-US" altLang="ja-JP" dirty="0" smtClean="0"/>
          </a:p>
          <a:p>
            <a:r>
              <a:rPr kumimoji="1" lang="ja-JP" altLang="en-US" dirty="0" smtClean="0"/>
              <a:t>コメントから抽出した単語とタグの組を訓練データとします</a:t>
            </a:r>
            <a:endParaRPr kumimoji="1" lang="en-US" altLang="ja-JP" dirty="0" smtClean="0"/>
          </a:p>
          <a:p>
            <a:r>
              <a:rPr kumimoji="1" lang="ja-JP" altLang="en-US" dirty="0" smtClean="0"/>
              <a:t>そして訓練データを基にコメントとタグの関連性を学習し</a:t>
            </a:r>
            <a:endParaRPr kumimoji="1" lang="en-US" altLang="ja-JP" dirty="0" smtClean="0"/>
          </a:p>
          <a:p>
            <a:r>
              <a:rPr kumimoji="1" lang="ja-JP" altLang="en-US" smtClean="0"/>
              <a:t>タグを推定したい動画</a:t>
            </a:r>
            <a:r>
              <a:rPr kumimoji="1" lang="ja-JP" altLang="en-US" dirty="0" smtClean="0"/>
              <a:t>のコメントからタグを推定します</a:t>
            </a:r>
            <a:endParaRPr kumimoji="1" lang="en-US" altLang="ja-JP" dirty="0" smtClean="0"/>
          </a:p>
          <a:p>
            <a:r>
              <a:rPr kumimoji="1" lang="ja-JP" altLang="en-US" dirty="0" smtClean="0"/>
              <a:t>各手順について説明していきます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16</a:t>
            </a:fld>
            <a:endParaRPr kumimoji="1" lang="ja-JP" altLang="en-US"/>
          </a:p>
        </p:txBody>
      </p:sp>
    </p:spTree>
    <p:extLst>
      <p:ext uri="{BB962C8B-B14F-4D97-AF65-F5344CB8AC3E}">
        <p14:creationId xmlns:p14="http://schemas.microsoft.com/office/powerpoint/2010/main" val="3942394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まず訓練データの作成です</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17</a:t>
            </a:fld>
            <a:endParaRPr kumimoji="1" lang="ja-JP" altLang="en-US"/>
          </a:p>
        </p:txBody>
      </p:sp>
    </p:spTree>
    <p:extLst>
      <p:ext uri="{BB962C8B-B14F-4D97-AF65-F5344CB8AC3E}">
        <p14:creationId xmlns:p14="http://schemas.microsoft.com/office/powerpoint/2010/main" val="3448678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コメントから単語を分割するのには、形態素解析器である</a:t>
            </a:r>
            <a:r>
              <a:rPr kumimoji="1" lang="en-US" altLang="ja-JP" dirty="0" smtClean="0"/>
              <a:t>MECAB</a:t>
            </a:r>
            <a:r>
              <a:rPr kumimoji="1" lang="ja-JP" altLang="en-US" dirty="0" smtClean="0"/>
              <a:t>を使用します</a:t>
            </a:r>
            <a:endParaRPr kumimoji="1" lang="en-US" altLang="ja-JP" dirty="0" smtClean="0"/>
          </a:p>
          <a:p>
            <a:endParaRPr kumimoji="1" lang="en-US" altLang="ja-JP" dirty="0" smtClean="0"/>
          </a:p>
          <a:p>
            <a:r>
              <a:rPr kumimoji="1" lang="ja-JP" altLang="en-US" dirty="0" smtClean="0"/>
              <a:t>単語は文章の内容を表しているのにふさわしい、名詞、形容詞、副詞を抽出する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18</a:t>
            </a:fld>
            <a:endParaRPr kumimoji="1" lang="ja-JP" altLang="en-US"/>
          </a:p>
        </p:txBody>
      </p:sp>
    </p:spTree>
    <p:extLst>
      <p:ext uri="{BB962C8B-B14F-4D97-AF65-F5344CB8AC3E}">
        <p14:creationId xmlns:p14="http://schemas.microsoft.com/office/powerpoint/2010/main" val="2192978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学習に用いるコメントは</a:t>
            </a:r>
            <a:r>
              <a:rPr kumimoji="1" lang="en-US" altLang="ja-JP" dirty="0" smtClean="0"/>
              <a:t>bag-of-words</a:t>
            </a:r>
            <a:r>
              <a:rPr kumimoji="1" lang="ja-JP" altLang="en-US" dirty="0" smtClean="0"/>
              <a:t>（単語の集合）として扱い、</a:t>
            </a:r>
            <a:endParaRPr kumimoji="1" lang="en-US" altLang="ja-JP" dirty="0" smtClean="0"/>
          </a:p>
          <a:p>
            <a:r>
              <a:rPr kumimoji="1" lang="ja-JP" altLang="en-US" dirty="0" smtClean="0"/>
              <a:t>文の構造と語順の情報を考慮せず</a:t>
            </a:r>
            <a:endParaRPr kumimoji="1" lang="en-US" altLang="ja-JP" dirty="0" smtClean="0"/>
          </a:p>
          <a:p>
            <a:r>
              <a:rPr kumimoji="1" lang="ja-JP" altLang="en-US" dirty="0" smtClean="0"/>
              <a:t>単語と単語の頻度を用います</a:t>
            </a:r>
            <a:endParaRPr kumimoji="1" lang="en-US" altLang="ja-JP" dirty="0" smtClean="0"/>
          </a:p>
          <a:p>
            <a:r>
              <a:rPr kumimoji="1" lang="ja-JP" altLang="en-US" dirty="0" smtClean="0"/>
              <a:t>例として</a:t>
            </a:r>
            <a:endParaRPr kumimoji="1" lang="en-US" altLang="ja-JP" dirty="0" smtClean="0"/>
          </a:p>
          <a:p>
            <a:r>
              <a:rPr kumimoji="1" lang="ja-JP" altLang="en-US" dirty="0" smtClean="0"/>
              <a:t>私は今日、私の家族と映画館に行くという文章を</a:t>
            </a:r>
            <a:r>
              <a:rPr kumimoji="1" lang="en-US" altLang="ja-JP" dirty="0" smtClean="0"/>
              <a:t>bag-of-words</a:t>
            </a:r>
            <a:r>
              <a:rPr kumimoji="1" lang="ja-JP" altLang="en-US" dirty="0" smtClean="0"/>
              <a:t>で表現すると</a:t>
            </a:r>
            <a:endParaRPr kumimoji="1" lang="en-US" altLang="ja-JP" dirty="0" smtClean="0"/>
          </a:p>
          <a:p>
            <a:r>
              <a:rPr kumimoji="1" lang="ja-JP" altLang="en-US" dirty="0" smtClean="0"/>
              <a:t>このような表現になります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19</a:t>
            </a:fld>
            <a:endParaRPr kumimoji="1" lang="ja-JP" altLang="en-US"/>
          </a:p>
        </p:txBody>
      </p:sp>
    </p:spTree>
    <p:extLst>
      <p:ext uri="{BB962C8B-B14F-4D97-AF65-F5344CB8AC3E}">
        <p14:creationId xmlns:p14="http://schemas.microsoft.com/office/powerpoint/2010/main" val="2192978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研究背景としまして</a:t>
            </a:r>
            <a:endParaRPr kumimoji="1" lang="en-US" altLang="ja-JP" dirty="0" smtClean="0"/>
          </a:p>
          <a:p>
            <a:r>
              <a:rPr kumimoji="1" lang="ja-JP" altLang="en-US" dirty="0" smtClean="0"/>
              <a:t>動画共有サイトの普及に伴い膨大な動画が</a:t>
            </a:r>
            <a:r>
              <a:rPr kumimoji="1" lang="en-US" altLang="ja-JP" dirty="0" smtClean="0"/>
              <a:t>WEB</a:t>
            </a:r>
            <a:r>
              <a:rPr kumimoji="1" lang="ja-JP" altLang="en-US" dirty="0" smtClean="0"/>
              <a:t>上に存在するようになっている</a:t>
            </a:r>
            <a:endParaRPr kumimoji="1" lang="en-US" altLang="ja-JP" dirty="0" smtClean="0"/>
          </a:p>
          <a:p>
            <a:r>
              <a:rPr kumimoji="1" lang="ja-JP" altLang="en-US" dirty="0" smtClean="0"/>
              <a:t>そのため膨大な動画の中から利用者が目的の動画を探すのが困難になってきている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2</a:t>
            </a:fld>
            <a:endParaRPr kumimoji="1" lang="ja-JP" altLang="en-US"/>
          </a:p>
        </p:txBody>
      </p:sp>
    </p:spTree>
    <p:extLst>
      <p:ext uri="{BB962C8B-B14F-4D97-AF65-F5344CB8AC3E}">
        <p14:creationId xmlns:p14="http://schemas.microsoft.com/office/powerpoint/2010/main" val="705993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コメントから抽出した単語とその動画に付けられたタグを組として</a:t>
            </a:r>
            <a:endParaRPr kumimoji="1" lang="en-US" altLang="ja-JP" dirty="0" smtClean="0"/>
          </a:p>
          <a:p>
            <a:r>
              <a:rPr kumimoji="1" lang="ja-JP" altLang="en-US" dirty="0" smtClean="0"/>
              <a:t>このような訓練データを作成します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20</a:t>
            </a:fld>
            <a:endParaRPr kumimoji="1" lang="ja-JP" altLang="en-US"/>
          </a:p>
        </p:txBody>
      </p:sp>
    </p:spTree>
    <p:extLst>
      <p:ext uri="{BB962C8B-B14F-4D97-AF65-F5344CB8AC3E}">
        <p14:creationId xmlns:p14="http://schemas.microsoft.com/office/powerpoint/2010/main" val="2192978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次に機械学習によるタグ推定を説明します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C94904D-F7A3-420B-A5E6-E97F5CD597BA}" type="slidenum">
              <a:rPr kumimoji="1" lang="ja-JP" altLang="en-US" smtClean="0"/>
              <a:t>21</a:t>
            </a:fld>
            <a:endParaRPr kumimoji="1" lang="ja-JP" altLang="en-US"/>
          </a:p>
        </p:txBody>
      </p:sp>
    </p:spTree>
    <p:extLst>
      <p:ext uri="{BB962C8B-B14F-4D97-AF65-F5344CB8AC3E}">
        <p14:creationId xmlns:p14="http://schemas.microsoft.com/office/powerpoint/2010/main" val="4057026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機械学習のアルゴリズムには確率に基づいたナイーブベイズ分類器を使用します</a:t>
            </a:r>
            <a:endParaRPr kumimoji="1" lang="en-US" altLang="ja-JP" dirty="0" smtClean="0"/>
          </a:p>
          <a:p>
            <a:r>
              <a:rPr kumimoji="1" lang="ja-JP" altLang="en-US" dirty="0" smtClean="0"/>
              <a:t>ナイーブベイズ分類器を選んだ理由としては実装が簡単であることと学習が速いためです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22</a:t>
            </a:fld>
            <a:endParaRPr kumimoji="1" lang="ja-JP" altLang="en-US"/>
          </a:p>
        </p:txBody>
      </p:sp>
    </p:spTree>
    <p:extLst>
      <p:ext uri="{BB962C8B-B14F-4D97-AF65-F5344CB8AC3E}">
        <p14:creationId xmlns:p14="http://schemas.microsoft.com/office/powerpoint/2010/main" val="1342138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ナイーブベイズ分類器を用いて訓練データを基にコメントとタグの関連性を学習し、分類器を作成します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学習が終わった分類器を用いてテストデータの動画のコメントからタグを推定します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23</a:t>
            </a:fld>
            <a:endParaRPr kumimoji="1" lang="ja-JP" altLang="en-US"/>
          </a:p>
        </p:txBody>
      </p:sp>
    </p:spTree>
    <p:extLst>
      <p:ext uri="{BB962C8B-B14F-4D97-AF65-F5344CB8AC3E}">
        <p14:creationId xmlns:p14="http://schemas.microsoft.com/office/powerpoint/2010/main" val="1605422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次に実験方法です</a:t>
            </a:r>
            <a:endParaRPr kumimoji="1" lang="en-US" altLang="ja-JP" dirty="0" smtClean="0"/>
          </a:p>
          <a:p>
            <a:r>
              <a:rPr kumimoji="1" lang="ja-JP" altLang="en-US" dirty="0" smtClean="0"/>
              <a:t>実験では動画に大量のコメントがついているニコニコ動画を対象とし、</a:t>
            </a:r>
            <a:endParaRPr kumimoji="1" lang="en-US" altLang="ja-JP" dirty="0" smtClean="0"/>
          </a:p>
          <a:p>
            <a:r>
              <a:rPr kumimoji="1" lang="ja-JP" altLang="en-US" dirty="0" smtClean="0"/>
              <a:t>動物カテゴリの動画のコメントとタグを取得しました</a:t>
            </a:r>
            <a:endParaRPr kumimoji="1" lang="en-US" altLang="ja-JP" dirty="0" smtClean="0"/>
          </a:p>
          <a:p>
            <a:r>
              <a:rPr kumimoji="1" lang="ja-JP" altLang="en-US" dirty="0" smtClean="0"/>
              <a:t>コメントは一つの動画から最大</a:t>
            </a:r>
            <a:r>
              <a:rPr kumimoji="1" lang="en-US" altLang="ja-JP" dirty="0" smtClean="0"/>
              <a:t>1000</a:t>
            </a:r>
            <a:r>
              <a:rPr kumimoji="1" lang="ja-JP" altLang="en-US" dirty="0" smtClean="0"/>
              <a:t>件取得できます</a:t>
            </a:r>
            <a:endParaRPr kumimoji="1" lang="en-US" altLang="ja-JP" dirty="0" smtClean="0"/>
          </a:p>
          <a:p>
            <a:r>
              <a:rPr kumimoji="1" lang="ja-JP" altLang="en-US" dirty="0" smtClean="0"/>
              <a:t>訓練データは</a:t>
            </a:r>
            <a:r>
              <a:rPr kumimoji="1" lang="en-US" altLang="ja-JP" dirty="0" smtClean="0"/>
              <a:t>10000</a:t>
            </a:r>
            <a:r>
              <a:rPr kumimoji="1" lang="ja-JP" altLang="en-US" dirty="0" smtClean="0"/>
              <a:t>件</a:t>
            </a:r>
            <a:endParaRPr kumimoji="1" lang="en-US" altLang="ja-JP" dirty="0" smtClean="0"/>
          </a:p>
          <a:p>
            <a:r>
              <a:rPr kumimoji="1" lang="ja-JP" altLang="en-US" dirty="0" smtClean="0"/>
              <a:t>テストデータは訓練データとは別にコメント数</a:t>
            </a:r>
            <a:r>
              <a:rPr kumimoji="1" lang="en-US" altLang="ja-JP" dirty="0" smtClean="0"/>
              <a:t>1000</a:t>
            </a:r>
            <a:r>
              <a:rPr kumimoji="1" lang="ja-JP" altLang="en-US" dirty="0" smtClean="0"/>
              <a:t>件以上と</a:t>
            </a:r>
            <a:r>
              <a:rPr kumimoji="1" lang="en-US" altLang="ja-JP" dirty="0" smtClean="0"/>
              <a:t>500</a:t>
            </a:r>
            <a:r>
              <a:rPr kumimoji="1" lang="ja-JP" altLang="en-US" dirty="0" smtClean="0"/>
              <a:t>以下の動画をそれぞれ</a:t>
            </a:r>
            <a:r>
              <a:rPr kumimoji="1" lang="en-US" altLang="ja-JP" dirty="0" smtClean="0"/>
              <a:t>100</a:t>
            </a:r>
            <a:r>
              <a:rPr kumimoji="1" lang="ja-JP" altLang="en-US" dirty="0" smtClean="0"/>
              <a:t>件取得しました</a:t>
            </a:r>
            <a:endParaRPr kumimoji="1" lang="en-US" altLang="ja-JP" dirty="0" smtClean="0"/>
          </a:p>
          <a:p>
            <a:r>
              <a:rPr kumimoji="1" lang="ja-JP" altLang="en-US" dirty="0" smtClean="0"/>
              <a:t>テストデータの正解タグは元々動画につけられているタグのうち</a:t>
            </a:r>
            <a:endParaRPr kumimoji="1" lang="en-US" altLang="ja-JP" dirty="0" smtClean="0"/>
          </a:p>
          <a:p>
            <a:r>
              <a:rPr kumimoji="1" lang="ja-JP" altLang="en-US" dirty="0" smtClean="0"/>
              <a:t>登録動画数が</a:t>
            </a:r>
            <a:r>
              <a:rPr kumimoji="1" lang="en-US" altLang="ja-JP" dirty="0" smtClean="0"/>
              <a:t>10</a:t>
            </a:r>
            <a:r>
              <a:rPr kumimoji="1" lang="ja-JP" altLang="en-US" dirty="0" smtClean="0"/>
              <a:t>以上のタグとし</a:t>
            </a:r>
            <a:endParaRPr kumimoji="1" lang="en-US" altLang="ja-JP" dirty="0" smtClean="0"/>
          </a:p>
          <a:p>
            <a:r>
              <a:rPr kumimoji="1" lang="ja-JP" altLang="en-US" dirty="0" smtClean="0"/>
              <a:t>評価実験を行いました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24</a:t>
            </a:fld>
            <a:endParaRPr kumimoji="1" lang="ja-JP" altLang="en-US"/>
          </a:p>
        </p:txBody>
      </p:sp>
    </p:spTree>
    <p:extLst>
      <p:ext uri="{BB962C8B-B14F-4D97-AF65-F5344CB8AC3E}">
        <p14:creationId xmlns:p14="http://schemas.microsoft.com/office/powerpoint/2010/main" val="2523401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タグ推定結果の評価には推定の正確性である適合率と</a:t>
            </a:r>
            <a:endParaRPr kumimoji="1" lang="en-US" altLang="ja-JP" dirty="0" smtClean="0"/>
          </a:p>
          <a:p>
            <a:r>
              <a:rPr kumimoji="1" lang="ja-JP" altLang="en-US" dirty="0" smtClean="0"/>
              <a:t>推定の網羅性である再現率、</a:t>
            </a:r>
            <a:endParaRPr kumimoji="1" lang="en-US" altLang="ja-JP" dirty="0" smtClean="0"/>
          </a:p>
          <a:p>
            <a:r>
              <a:rPr kumimoji="1" lang="ja-JP" altLang="en-US" dirty="0" smtClean="0"/>
              <a:t>２つの調和平均である</a:t>
            </a:r>
            <a:r>
              <a:rPr kumimoji="1" lang="en-US" altLang="ja-JP" dirty="0" smtClean="0"/>
              <a:t>F</a:t>
            </a:r>
            <a:r>
              <a:rPr kumimoji="1" lang="ja-JP" altLang="en-US" dirty="0" smtClean="0"/>
              <a:t>値を用いました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25</a:t>
            </a:fld>
            <a:endParaRPr kumimoji="1" lang="ja-JP" altLang="en-US"/>
          </a:p>
        </p:txBody>
      </p:sp>
    </p:spTree>
    <p:extLst>
      <p:ext uri="{BB962C8B-B14F-4D97-AF65-F5344CB8AC3E}">
        <p14:creationId xmlns:p14="http://schemas.microsoft.com/office/powerpoint/2010/main" val="3456672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評価実験の結果はこのようになり</a:t>
            </a:r>
            <a:endParaRPr kumimoji="1" lang="en-US" altLang="ja-JP" dirty="0" smtClean="0"/>
          </a:p>
          <a:p>
            <a:r>
              <a:rPr kumimoji="1" lang="ja-JP" altLang="en-US" dirty="0" smtClean="0"/>
              <a:t>本手法による推定結果の</a:t>
            </a:r>
            <a:r>
              <a:rPr kumimoji="1" lang="en-US" altLang="ja-JP" dirty="0" smtClean="0"/>
              <a:t>F</a:t>
            </a:r>
            <a:r>
              <a:rPr kumimoji="1" lang="ja-JP" altLang="en-US" dirty="0" smtClean="0"/>
              <a:t>値は約</a:t>
            </a:r>
            <a:r>
              <a:rPr kumimoji="1" lang="en-US" altLang="ja-JP" dirty="0" smtClean="0"/>
              <a:t>0.47</a:t>
            </a:r>
            <a:r>
              <a:rPr kumimoji="1" lang="ja-JP" altLang="en-US" dirty="0" smtClean="0"/>
              <a:t>でありました</a:t>
            </a:r>
            <a:endParaRPr kumimoji="1" lang="en-US" altLang="ja-JP" dirty="0" smtClean="0"/>
          </a:p>
          <a:p>
            <a:r>
              <a:rPr kumimoji="1" lang="ja-JP" altLang="en-US" dirty="0" smtClean="0"/>
              <a:t>またコメント数が少ない動画においても同等の性能でタグ推定が行えていることが分かります</a:t>
            </a:r>
            <a:endParaRPr kumimoji="1" lang="en-US" altLang="ja-JP" dirty="0" smtClean="0"/>
          </a:p>
          <a:p>
            <a:r>
              <a:rPr kumimoji="1" lang="ja-JP" altLang="en-US" dirty="0" smtClean="0"/>
              <a:t>この手法で直接動画にタグを付けるのには低い精度ではありますが</a:t>
            </a:r>
            <a:endParaRPr kumimoji="1" lang="en-US" altLang="ja-JP" dirty="0" smtClean="0"/>
          </a:p>
          <a:p>
            <a:r>
              <a:rPr kumimoji="1" lang="ja-JP" altLang="en-US" dirty="0" smtClean="0"/>
              <a:t>利用者が動画にタグを付ける際の候補として提示するなどの使い方でならば</a:t>
            </a:r>
            <a:endParaRPr kumimoji="1" lang="en-US" altLang="ja-JP" dirty="0" smtClean="0"/>
          </a:p>
          <a:p>
            <a:r>
              <a:rPr kumimoji="1" lang="ja-JP" altLang="en-US" dirty="0" smtClean="0"/>
              <a:t>十分な値であると考えられます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26</a:t>
            </a:fld>
            <a:endParaRPr kumimoji="1" lang="ja-JP" altLang="en-US"/>
          </a:p>
        </p:txBody>
      </p:sp>
    </p:spTree>
    <p:extLst>
      <p:ext uri="{BB962C8B-B14F-4D97-AF65-F5344CB8AC3E}">
        <p14:creationId xmlns:p14="http://schemas.microsoft.com/office/powerpoint/2010/main" val="643440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次に実際に推定したタグの例を示します</a:t>
            </a:r>
            <a:endParaRPr kumimoji="1" lang="en-US" altLang="ja-JP" dirty="0" smtClean="0"/>
          </a:p>
          <a:p>
            <a:r>
              <a:rPr kumimoji="1" lang="ja-JP" altLang="en-US" dirty="0" smtClean="0"/>
              <a:t>左側が推定したタグで</a:t>
            </a:r>
            <a:endParaRPr kumimoji="1" lang="en-US" altLang="ja-JP" dirty="0" smtClean="0"/>
          </a:p>
          <a:p>
            <a:r>
              <a:rPr kumimoji="1" lang="ja-JP" altLang="en-US" dirty="0" smtClean="0"/>
              <a:t>右側が実際に動画に付けられていた正解タグになります</a:t>
            </a:r>
            <a:endParaRPr kumimoji="1" lang="en-US" altLang="ja-JP" dirty="0" smtClean="0"/>
          </a:p>
          <a:p>
            <a:r>
              <a:rPr kumimoji="1" lang="ja-JP" altLang="en-US" dirty="0" smtClean="0"/>
              <a:t>上の三つは正しい推定ができています</a:t>
            </a:r>
            <a:endParaRPr kumimoji="1" lang="en-US" altLang="ja-JP" dirty="0" smtClean="0"/>
          </a:p>
          <a:p>
            <a:r>
              <a:rPr kumimoji="1" lang="ja-JP" altLang="en-US" dirty="0" smtClean="0"/>
              <a:t>残りの「</a:t>
            </a:r>
            <a:r>
              <a:rPr kumimoji="1" lang="ja-JP" altLang="en-US" dirty="0" err="1" smtClean="0"/>
              <a:t>ぬこぬこ</a:t>
            </a:r>
            <a:r>
              <a:rPr kumimoji="1" lang="ja-JP" altLang="en-US" dirty="0" smtClean="0"/>
              <a:t>動画」と「猫」は正解タグには含まれませんが</a:t>
            </a:r>
            <a:endParaRPr kumimoji="1" lang="en-US" altLang="ja-JP" dirty="0" smtClean="0"/>
          </a:p>
          <a:p>
            <a:r>
              <a:rPr kumimoji="1" lang="ja-JP" altLang="en-US" dirty="0" smtClean="0"/>
              <a:t>この動画は猫が登場する動画であることから適したタグではあります</a:t>
            </a:r>
            <a:endParaRPr kumimoji="1" lang="en-US" altLang="ja-JP" dirty="0" smtClean="0"/>
          </a:p>
          <a:p>
            <a:r>
              <a:rPr kumimoji="1" lang="ja-JP" altLang="en-US" dirty="0" smtClean="0"/>
              <a:t>つまり動画に付けられたタグ以外にもその動画に適したタグは多く存在する</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27</a:t>
            </a:fld>
            <a:endParaRPr kumimoji="1" lang="ja-JP" altLang="en-US"/>
          </a:p>
        </p:txBody>
      </p:sp>
    </p:spTree>
    <p:extLst>
      <p:ext uri="{BB962C8B-B14F-4D97-AF65-F5344CB8AC3E}">
        <p14:creationId xmlns:p14="http://schemas.microsoft.com/office/powerpoint/2010/main" val="2418627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考察としまして</a:t>
            </a:r>
            <a:endParaRPr kumimoji="1" lang="en-US" altLang="ja-JP" dirty="0" smtClean="0"/>
          </a:p>
          <a:p>
            <a:r>
              <a:rPr kumimoji="1" lang="ja-JP" altLang="en-US" dirty="0" smtClean="0"/>
              <a:t>動画に付けられているタグ以外にも適したタグは存在します</a:t>
            </a:r>
            <a:endParaRPr kumimoji="1" lang="en-US" altLang="ja-JP" dirty="0" smtClean="0"/>
          </a:p>
          <a:p>
            <a:r>
              <a:rPr kumimoji="1" lang="ja-JP" altLang="en-US" dirty="0" smtClean="0"/>
              <a:t>そのため正解データ、評価方法については検討する必要があります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28</a:t>
            </a:fld>
            <a:endParaRPr kumimoji="1" lang="ja-JP" altLang="en-US"/>
          </a:p>
        </p:txBody>
      </p:sp>
    </p:spTree>
    <p:extLst>
      <p:ext uri="{BB962C8B-B14F-4D97-AF65-F5344CB8AC3E}">
        <p14:creationId xmlns:p14="http://schemas.microsoft.com/office/powerpoint/2010/main" val="3412968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最後にまとめとしまして</a:t>
            </a:r>
            <a:endParaRPr kumimoji="1" lang="en-US" altLang="ja-JP" dirty="0" smtClean="0"/>
          </a:p>
          <a:p>
            <a:r>
              <a:rPr kumimoji="1" lang="ja-JP" altLang="en-US" dirty="0" smtClean="0"/>
              <a:t>推定性能には多少の不満があるが</a:t>
            </a:r>
            <a:endParaRPr kumimoji="1" lang="en-US" altLang="ja-JP" dirty="0" smtClean="0"/>
          </a:p>
          <a:p>
            <a:r>
              <a:rPr kumimoji="1" lang="ja-JP" altLang="en-US" dirty="0" smtClean="0"/>
              <a:t>本手法は動画分類に適切なタグを候補として提示するのには有効であり</a:t>
            </a:r>
            <a:endParaRPr kumimoji="1" lang="en-US" altLang="ja-JP" dirty="0" smtClean="0"/>
          </a:p>
          <a:p>
            <a:r>
              <a:rPr kumimoji="1" lang="ja-JP" altLang="en-US" dirty="0" smtClean="0"/>
              <a:t>タグ検索の効率化、さらにタグ付け作業の負担軽減を</a:t>
            </a:r>
            <a:endParaRPr kumimoji="1" lang="en-US" altLang="ja-JP" dirty="0" smtClean="0"/>
          </a:p>
          <a:p>
            <a:r>
              <a:rPr kumimoji="1" lang="ja-JP" altLang="en-US" dirty="0" smtClean="0"/>
              <a:t>実現できます</a:t>
            </a:r>
            <a:endParaRPr kumimoji="1" lang="en-US" altLang="ja-JP" dirty="0" smtClean="0"/>
          </a:p>
          <a:p>
            <a:endParaRPr kumimoji="1" lang="en-US" altLang="ja-JP" dirty="0" smtClean="0"/>
          </a:p>
          <a:p>
            <a:r>
              <a:rPr kumimoji="1" lang="ja-JP" altLang="en-US" dirty="0" smtClean="0"/>
              <a:t>以上で発表を終わらせていただきます</a:t>
            </a:r>
            <a:endParaRPr kumimoji="1" lang="en-US" altLang="ja-JP" dirty="0" smtClean="0"/>
          </a:p>
          <a:p>
            <a:r>
              <a:rPr kumimoji="1" lang="ja-JP" altLang="en-US" dirty="0" smtClean="0"/>
              <a:t>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29</a:t>
            </a:fld>
            <a:endParaRPr kumimoji="1" lang="ja-JP" altLang="en-US"/>
          </a:p>
        </p:txBody>
      </p:sp>
    </p:spTree>
    <p:extLst>
      <p:ext uri="{BB962C8B-B14F-4D97-AF65-F5344CB8AC3E}">
        <p14:creationId xmlns:p14="http://schemas.microsoft.com/office/powerpoint/2010/main" val="1620465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この問題を解決するために</a:t>
            </a:r>
            <a:endParaRPr kumimoji="1" lang="en-US" altLang="ja-JP" dirty="0" smtClean="0"/>
          </a:p>
          <a:p>
            <a:r>
              <a:rPr kumimoji="1" lang="ja-JP" altLang="en-US" dirty="0" smtClean="0"/>
              <a:t>動画共有サイトでは以下の</a:t>
            </a:r>
            <a:r>
              <a:rPr kumimoji="1" lang="en-US" altLang="ja-JP" dirty="0" smtClean="0"/>
              <a:t>3</a:t>
            </a:r>
            <a:r>
              <a:rPr kumimoji="1" lang="ja-JP" altLang="en-US" dirty="0" smtClean="0"/>
              <a:t>点から動画を検索することができます</a:t>
            </a:r>
            <a:endParaRPr kumimoji="1" lang="en-US" altLang="ja-JP" dirty="0" smtClean="0"/>
          </a:p>
          <a:p>
            <a:r>
              <a:rPr kumimoji="1" lang="ja-JP" altLang="en-US" dirty="0" smtClean="0"/>
              <a:t>本研究ではこのうちのタグ検索に注目しました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タグ検索は利用者が動画に付けたタグを対象とし動画を検索します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3</a:t>
            </a:fld>
            <a:endParaRPr kumimoji="1" lang="ja-JP" altLang="en-US"/>
          </a:p>
        </p:txBody>
      </p:sp>
    </p:spTree>
    <p:extLst>
      <p:ext uri="{BB962C8B-B14F-4D97-AF65-F5344CB8AC3E}">
        <p14:creationId xmlns:p14="http://schemas.microsoft.com/office/powerpoint/2010/main" val="3464089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以上で発表を終わらせていただきます</a:t>
            </a:r>
            <a:endParaRPr kumimoji="1" lang="en-US" altLang="ja-JP" dirty="0" smtClean="0"/>
          </a:p>
          <a:p>
            <a:endParaRPr kumimoji="1" lang="en-US" altLang="ja-JP" dirty="0" smtClean="0"/>
          </a:p>
          <a:p>
            <a:r>
              <a:rPr kumimoji="1" lang="ja-JP" altLang="en-US" dirty="0" smtClean="0"/>
              <a:t>ご清聴ありがとうございました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31</a:t>
            </a:fld>
            <a:endParaRPr kumimoji="1" lang="ja-JP" altLang="en-US"/>
          </a:p>
        </p:txBody>
      </p:sp>
    </p:spTree>
    <p:extLst>
      <p:ext uri="{BB962C8B-B14F-4D97-AF65-F5344CB8AC3E}">
        <p14:creationId xmlns:p14="http://schemas.microsoft.com/office/powerpoint/2010/main" val="3482542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動物カテゴリの動画１万件分のタグを取得し、タグの頻度をグラフにしました</a:t>
            </a:r>
            <a:endParaRPr kumimoji="1" lang="en-US" altLang="ja-JP" dirty="0" smtClean="0"/>
          </a:p>
          <a:p>
            <a:endParaRPr kumimoji="1" lang="en-US" altLang="ja-JP" dirty="0" smtClean="0"/>
          </a:p>
          <a:p>
            <a:r>
              <a:rPr kumimoji="1" lang="ja-JP" altLang="en-US" dirty="0" smtClean="0"/>
              <a:t>取得できたタグの総数は</a:t>
            </a:r>
            <a:r>
              <a:rPr kumimoji="1" lang="en-US" altLang="ja-JP" dirty="0" smtClean="0"/>
              <a:t>76185</a:t>
            </a:r>
            <a:r>
              <a:rPr kumimoji="1" lang="ja-JP" altLang="en-US" dirty="0" smtClean="0"/>
              <a:t>であった</a:t>
            </a:r>
            <a:endParaRPr kumimoji="1" lang="en-US" altLang="ja-JP" dirty="0" smtClean="0"/>
          </a:p>
          <a:p>
            <a:endParaRPr kumimoji="1" lang="en-US" altLang="ja-JP" dirty="0" smtClean="0"/>
          </a:p>
          <a:p>
            <a:r>
              <a:rPr kumimoji="1" lang="ja-JP" altLang="en-US" dirty="0" smtClean="0"/>
              <a:t>赤い部分に示した</a:t>
            </a:r>
            <a:endParaRPr kumimoji="1" lang="en-US" altLang="ja-JP" dirty="0" smtClean="0"/>
          </a:p>
          <a:p>
            <a:r>
              <a:rPr kumimoji="1" lang="en-US" altLang="ja-JP" dirty="0" smtClean="0"/>
              <a:t>90</a:t>
            </a:r>
            <a:r>
              <a:rPr kumimoji="1" lang="ja-JP" altLang="en-US" dirty="0" smtClean="0"/>
              <a:t>％以上のタグが出現回数</a:t>
            </a:r>
            <a:r>
              <a:rPr kumimoji="1" lang="en-US" altLang="ja-JP" dirty="0" smtClean="0"/>
              <a:t>10</a:t>
            </a:r>
            <a:r>
              <a:rPr kumimoji="1" lang="ja-JP" altLang="en-US" dirty="0" smtClean="0"/>
              <a:t>未満である</a:t>
            </a:r>
            <a:endParaRPr kumimoji="1" lang="en-US" altLang="ja-JP" dirty="0" smtClean="0"/>
          </a:p>
          <a:p>
            <a:endParaRPr kumimoji="1" lang="en-US" altLang="ja-JP" dirty="0" smtClean="0"/>
          </a:p>
          <a:p>
            <a:r>
              <a:rPr kumimoji="1" lang="ja-JP" altLang="en-US" dirty="0" smtClean="0"/>
              <a:t>これらのタグは動画分類には不適切であると考える</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32</a:t>
            </a:fld>
            <a:endParaRPr kumimoji="1" lang="ja-JP" altLang="en-US"/>
          </a:p>
        </p:txBody>
      </p:sp>
    </p:spTree>
    <p:extLst>
      <p:ext uri="{BB962C8B-B14F-4D97-AF65-F5344CB8AC3E}">
        <p14:creationId xmlns:p14="http://schemas.microsoft.com/office/powerpoint/2010/main" val="1968165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動画に付けられたタグの例を示す</a:t>
            </a:r>
            <a:endParaRPr kumimoji="1" lang="en-US" altLang="ja-JP" dirty="0" smtClean="0"/>
          </a:p>
          <a:p>
            <a:r>
              <a:rPr kumimoji="1" lang="ja-JP" altLang="en-US" dirty="0" smtClean="0"/>
              <a:t>一つの動画に対して最大１０個までタグを付けることができる</a:t>
            </a:r>
            <a:endParaRPr kumimoji="1" lang="en-US" altLang="ja-JP" dirty="0" smtClean="0"/>
          </a:p>
          <a:p>
            <a:r>
              <a:rPr kumimoji="1" lang="ja-JP" altLang="en-US" dirty="0" smtClean="0"/>
              <a:t>タグの一部にカテゴリタグがあり、これにより動画は３０個のカテゴリに分類されている</a:t>
            </a:r>
            <a:endParaRPr kumimoji="1" lang="en-US" altLang="ja-JP" dirty="0" smtClean="0"/>
          </a:p>
          <a:p>
            <a:endParaRPr kumimoji="1" lang="en-US" altLang="ja-JP" dirty="0" smtClean="0"/>
          </a:p>
          <a:p>
            <a:r>
              <a:rPr kumimoji="1" lang="ja-JP" altLang="en-US" dirty="0" smtClean="0"/>
              <a:t>タグはニコニコ大百科と呼ばれるオンライン大百科と連携しており</a:t>
            </a:r>
            <a:endParaRPr kumimoji="1" lang="en-US" altLang="ja-JP" dirty="0" smtClean="0"/>
          </a:p>
          <a:p>
            <a:r>
              <a:rPr kumimoji="1" lang="ja-JP" altLang="en-US" dirty="0" smtClean="0"/>
              <a:t>そのタグの詳細を知ることができる</a:t>
            </a:r>
            <a:endParaRPr kumimoji="1" lang="en-US" altLang="ja-JP" dirty="0" smtClean="0"/>
          </a:p>
          <a:p>
            <a:endParaRPr kumimoji="1" lang="en-US" altLang="ja-JP" dirty="0" smtClean="0"/>
          </a:p>
          <a:p>
            <a:r>
              <a:rPr kumimoji="1" lang="ja-JP" altLang="en-US" dirty="0" smtClean="0"/>
              <a:t>タグの右側についてる「百」アイコンはニコニコ大百科にそのタグの記事が存在することを意味する</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33</a:t>
            </a:fld>
            <a:endParaRPr kumimoji="1" lang="ja-JP" altLang="en-US"/>
          </a:p>
        </p:txBody>
      </p:sp>
    </p:spTree>
    <p:extLst>
      <p:ext uri="{BB962C8B-B14F-4D97-AF65-F5344CB8AC3E}">
        <p14:creationId xmlns:p14="http://schemas.microsoft.com/office/powerpoint/2010/main" val="691492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動物カテゴリの動画１万件分のタグを取得し、タグの頻度をグラフにしました</a:t>
            </a:r>
            <a:endParaRPr kumimoji="1" lang="en-US" altLang="ja-JP" dirty="0" smtClean="0"/>
          </a:p>
          <a:p>
            <a:r>
              <a:rPr kumimoji="1" lang="ja-JP" altLang="en-US" dirty="0" smtClean="0"/>
              <a:t>取得できたタグの総数は</a:t>
            </a:r>
            <a:r>
              <a:rPr kumimoji="1" lang="en-US" altLang="ja-JP" dirty="0" smtClean="0"/>
              <a:t>76185</a:t>
            </a:r>
            <a:r>
              <a:rPr kumimoji="1" lang="ja-JP" altLang="en-US" dirty="0" smtClean="0"/>
              <a:t>であった</a:t>
            </a:r>
            <a:endParaRPr kumimoji="1" lang="en-US" altLang="ja-JP" dirty="0" smtClean="0"/>
          </a:p>
          <a:p>
            <a:r>
              <a:rPr kumimoji="1" lang="ja-JP" altLang="en-US" dirty="0" smtClean="0"/>
              <a:t>赤い部分に示した</a:t>
            </a:r>
            <a:endParaRPr kumimoji="1" lang="en-US" altLang="ja-JP" dirty="0" smtClean="0"/>
          </a:p>
          <a:p>
            <a:r>
              <a:rPr kumimoji="1" lang="en-US" altLang="ja-JP" dirty="0" smtClean="0"/>
              <a:t>90</a:t>
            </a:r>
            <a:r>
              <a:rPr kumimoji="1" lang="ja-JP" altLang="en-US" dirty="0" smtClean="0"/>
              <a:t>％以上のタグが利用頻度</a:t>
            </a:r>
            <a:r>
              <a:rPr kumimoji="1" lang="en-US" altLang="ja-JP" dirty="0" smtClean="0"/>
              <a:t>10</a:t>
            </a:r>
            <a:r>
              <a:rPr kumimoji="1" lang="ja-JP" altLang="en-US" dirty="0" smtClean="0"/>
              <a:t>未満である</a:t>
            </a:r>
            <a:endParaRPr kumimoji="1" lang="en-US" altLang="ja-JP" dirty="0" smtClean="0"/>
          </a:p>
          <a:p>
            <a:r>
              <a:rPr kumimoji="1" lang="ja-JP" altLang="en-US" dirty="0" smtClean="0"/>
              <a:t>これらのタグは動画分類には不適切であると考える</a:t>
            </a:r>
            <a:endParaRPr kumimoji="1" lang="en-US" altLang="ja-JP" dirty="0" smtClean="0"/>
          </a:p>
          <a:p>
            <a:r>
              <a:rPr kumimoji="1" lang="ja-JP" altLang="en-US" dirty="0" smtClean="0"/>
              <a:t>またにこにこ大百科に掲載されているタグのみを抽出すると</a:t>
            </a:r>
            <a:endParaRPr kumimoji="1" lang="en-US" altLang="ja-JP" dirty="0" smtClean="0"/>
          </a:p>
          <a:p>
            <a:r>
              <a:rPr kumimoji="1" lang="ja-JP" altLang="en-US" dirty="0" smtClean="0"/>
              <a:t>利用頻度の少ないタグを除去できる</a:t>
            </a:r>
            <a:endParaRPr kumimoji="1" lang="en-US" altLang="ja-JP" dirty="0" smtClean="0"/>
          </a:p>
          <a:p>
            <a:r>
              <a:rPr kumimoji="1" lang="ja-JP" altLang="en-US" dirty="0" smtClean="0"/>
              <a:t>つまり動画分類に適したタグのみを抽出することができる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34</a:t>
            </a:fld>
            <a:endParaRPr kumimoji="1" lang="ja-JP" altLang="en-US"/>
          </a:p>
        </p:txBody>
      </p:sp>
    </p:spTree>
    <p:extLst>
      <p:ext uri="{BB962C8B-B14F-4D97-AF65-F5344CB8AC3E}">
        <p14:creationId xmlns:p14="http://schemas.microsoft.com/office/powerpoint/2010/main" val="2352492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ここでタグ検索では動画へのタグ付けは利用者が自由に行える</a:t>
            </a:r>
            <a:endParaRPr kumimoji="1" lang="en-US" altLang="ja-JP" dirty="0" smtClean="0"/>
          </a:p>
          <a:p>
            <a:r>
              <a:rPr kumimoji="1" lang="ja-JP" altLang="en-US" dirty="0" smtClean="0"/>
              <a:t>そのため</a:t>
            </a:r>
            <a:endParaRPr kumimoji="1" lang="en-US" altLang="ja-JP" dirty="0" smtClean="0"/>
          </a:p>
          <a:p>
            <a:endParaRPr kumimoji="1" lang="en-US" altLang="ja-JP" dirty="0" smtClean="0"/>
          </a:p>
          <a:p>
            <a:r>
              <a:rPr kumimoji="1" lang="ja-JP" altLang="en-US" dirty="0" err="1" smtClean="0"/>
              <a:t>のような</a:t>
            </a:r>
            <a:r>
              <a:rPr kumimoji="1" lang="ja-JP" altLang="en-US" dirty="0" smtClean="0"/>
              <a:t>タグが付与されることもある</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35</a:t>
            </a:fld>
            <a:endParaRPr kumimoji="1" lang="ja-JP" altLang="en-US"/>
          </a:p>
        </p:txBody>
      </p:sp>
    </p:spTree>
    <p:extLst>
      <p:ext uri="{BB962C8B-B14F-4D97-AF65-F5344CB8AC3E}">
        <p14:creationId xmlns:p14="http://schemas.microsoft.com/office/powerpoint/2010/main" val="196816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タグの本来の役割は動画分類である</a:t>
            </a:r>
            <a:endParaRPr kumimoji="1" lang="en-US" altLang="ja-JP" dirty="0" smtClean="0"/>
          </a:p>
          <a:p>
            <a:endParaRPr kumimoji="1" lang="en-US" altLang="ja-JP" dirty="0" smtClean="0"/>
          </a:p>
          <a:p>
            <a:r>
              <a:rPr kumimoji="1" lang="ja-JP" altLang="en-US" dirty="0" smtClean="0"/>
              <a:t>ニコニコ動画におけるタグの役割は動画分類だけにとどまらず</a:t>
            </a:r>
            <a:endParaRPr kumimoji="1" lang="en-US" altLang="ja-JP" dirty="0" smtClean="0"/>
          </a:p>
          <a:p>
            <a:r>
              <a:rPr kumimoji="1" lang="ja-JP" altLang="en-US" dirty="0" smtClean="0"/>
              <a:t>動画を盛り上げる役目を果たしている</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タグ自体がソーシャル性を持った遊び場となっており</a:t>
            </a:r>
          </a:p>
          <a:p>
            <a:r>
              <a:rPr kumimoji="1" lang="ja-JP" altLang="en-US" dirty="0" smtClean="0"/>
              <a:t>ネタ的なタグなどもニコニコ動画においては重要な要素</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36</a:t>
            </a:fld>
            <a:endParaRPr kumimoji="1" lang="ja-JP" altLang="en-US"/>
          </a:p>
        </p:txBody>
      </p:sp>
    </p:spTree>
    <p:extLst>
      <p:ext uri="{BB962C8B-B14F-4D97-AF65-F5344CB8AC3E}">
        <p14:creationId xmlns:p14="http://schemas.microsoft.com/office/powerpoint/2010/main" val="2114476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a:t>
            </a:r>
            <a:endParaRPr kumimoji="1" lang="en-US" altLang="ja-JP" dirty="0" smtClean="0"/>
          </a:p>
          <a:p>
            <a:endParaRPr kumimoji="1" lang="en-US" altLang="ja-JP" dirty="0" smtClean="0"/>
          </a:p>
          <a:p>
            <a:r>
              <a:rPr kumimoji="1" lang="ja-JP" altLang="en-US" dirty="0" smtClean="0"/>
              <a:t>煩雑な作業である動画分類に適したタグは機械的に付けたいと考えた</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37</a:t>
            </a:fld>
            <a:endParaRPr kumimoji="1" lang="ja-JP" altLang="en-US"/>
          </a:p>
        </p:txBody>
      </p:sp>
    </p:spTree>
    <p:extLst>
      <p:ext uri="{BB962C8B-B14F-4D97-AF65-F5344CB8AC3E}">
        <p14:creationId xmlns:p14="http://schemas.microsoft.com/office/powerpoint/2010/main" val="3083771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38</a:t>
            </a:fld>
            <a:endParaRPr kumimoji="1" lang="ja-JP" altLang="en-US"/>
          </a:p>
        </p:txBody>
      </p:sp>
    </p:spTree>
    <p:extLst>
      <p:ext uri="{BB962C8B-B14F-4D97-AF65-F5344CB8AC3E}">
        <p14:creationId xmlns:p14="http://schemas.microsoft.com/office/powerpoint/2010/main" val="1605422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ナイーブベイズ分類器には多変数ベルヌーイモデル</a:t>
            </a:r>
            <a:endParaRPr kumimoji="1" lang="en-US" altLang="ja-JP" dirty="0" smtClean="0"/>
          </a:p>
          <a:p>
            <a:endParaRPr kumimoji="1" lang="en-US" altLang="ja-JP" dirty="0" smtClean="0"/>
          </a:p>
          <a:p>
            <a:r>
              <a:rPr kumimoji="1" lang="ja-JP" altLang="en-US" dirty="0" smtClean="0"/>
              <a:t>と多項モデルがあります</a:t>
            </a:r>
            <a:endParaRPr kumimoji="1" lang="en-US" altLang="ja-JP" dirty="0" smtClean="0"/>
          </a:p>
          <a:p>
            <a:endParaRPr kumimoji="1" lang="en-US" altLang="ja-JP" dirty="0" smtClean="0"/>
          </a:p>
          <a:p>
            <a:r>
              <a:rPr kumimoji="1" lang="ja-JP" altLang="en-US" dirty="0" smtClean="0"/>
              <a:t>多項モデルは多変数ベルヌーイモデルよりテキスト分類での性能が高いため</a:t>
            </a:r>
            <a:endParaRPr kumimoji="1" lang="en-US" altLang="ja-JP" dirty="0" smtClean="0"/>
          </a:p>
          <a:p>
            <a:endParaRPr kumimoji="1" lang="en-US" altLang="ja-JP" dirty="0" smtClean="0"/>
          </a:p>
          <a:p>
            <a:r>
              <a:rPr kumimoji="1" lang="ja-JP" altLang="en-US" dirty="0" smtClean="0"/>
              <a:t>本研究ではたこうも</a:t>
            </a:r>
            <a:r>
              <a:rPr kumimoji="1" lang="ja-JP" altLang="en-US" dirty="0" err="1" smtClean="0"/>
              <a:t>でるを</a:t>
            </a:r>
            <a:r>
              <a:rPr kumimoji="1" lang="ja-JP" altLang="en-US" dirty="0" smtClean="0"/>
              <a:t>用います</a:t>
            </a:r>
            <a:endParaRPr kumimoji="1" lang="en-US" altLang="ja-JP" dirty="0" smtClean="0"/>
          </a:p>
          <a:p>
            <a:endParaRPr kumimoji="1" lang="en-US" altLang="ja-JP" dirty="0" smtClean="0"/>
          </a:p>
          <a:p>
            <a:r>
              <a:rPr kumimoji="1" lang="ja-JP" altLang="en-US" dirty="0" smtClean="0"/>
              <a:t>多幸モデルは単語が生起した回数でタグを表現します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40</a:t>
            </a:fld>
            <a:endParaRPr kumimoji="1" lang="ja-JP" altLang="en-US"/>
          </a:p>
        </p:txBody>
      </p:sp>
    </p:spTree>
    <p:extLst>
      <p:ext uri="{BB962C8B-B14F-4D97-AF65-F5344CB8AC3E}">
        <p14:creationId xmlns:p14="http://schemas.microsoft.com/office/powerpoint/2010/main" val="2011795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本研究ではコメントを用いたタグ推定を行うため、</a:t>
            </a:r>
            <a:endParaRPr kumimoji="1" lang="en-US" altLang="ja-JP" dirty="0" smtClean="0"/>
          </a:p>
          <a:p>
            <a:endParaRPr kumimoji="1" lang="en-US" altLang="ja-JP" dirty="0" smtClean="0"/>
          </a:p>
          <a:p>
            <a:r>
              <a:rPr kumimoji="1" lang="ja-JP" altLang="en-US" dirty="0" smtClean="0"/>
              <a:t>動画に大量のコメントがつけられているニコニコ動画を対象にします</a:t>
            </a:r>
            <a:endParaRPr kumimoji="1" lang="en-US" altLang="ja-JP" dirty="0" smtClean="0"/>
          </a:p>
          <a:p>
            <a:endParaRPr kumimoji="1" lang="en-US" altLang="ja-JP" dirty="0" smtClean="0"/>
          </a:p>
          <a:p>
            <a:r>
              <a:rPr kumimoji="1" lang="ja-JP" altLang="en-US" dirty="0" smtClean="0"/>
              <a:t>まずニコニコ動画から動画</a:t>
            </a:r>
            <a:r>
              <a:rPr kumimoji="1" lang="en-US" altLang="ja-JP" dirty="0" smtClean="0"/>
              <a:t>10000</a:t>
            </a:r>
            <a:r>
              <a:rPr kumimoji="1" lang="ja-JP" altLang="en-US" dirty="0" smtClean="0"/>
              <a:t>件分のコメントとタグを取得する</a:t>
            </a:r>
            <a:endParaRPr kumimoji="1" lang="en-US" altLang="ja-JP" dirty="0" smtClean="0"/>
          </a:p>
          <a:p>
            <a:endParaRPr kumimoji="1" lang="en-US" altLang="ja-JP" dirty="0" smtClean="0"/>
          </a:p>
          <a:p>
            <a:r>
              <a:rPr kumimoji="1" lang="ja-JP" altLang="en-US" dirty="0" smtClean="0"/>
              <a:t>一つの動画からは最大</a:t>
            </a:r>
            <a:r>
              <a:rPr kumimoji="1" lang="en-US" altLang="ja-JP" dirty="0" smtClean="0"/>
              <a:t>1000</a:t>
            </a:r>
            <a:r>
              <a:rPr kumimoji="1" lang="ja-JP" altLang="en-US" dirty="0" smtClean="0"/>
              <a:t>件のコメントが取得できる</a:t>
            </a:r>
            <a:endParaRPr kumimoji="1" lang="en-US" altLang="ja-JP" dirty="0" smtClean="0"/>
          </a:p>
          <a:p>
            <a:endParaRPr kumimoji="1" lang="en-US" altLang="ja-JP" dirty="0" smtClean="0"/>
          </a:p>
          <a:p>
            <a:r>
              <a:rPr kumimoji="1" lang="ja-JP" altLang="en-US" dirty="0" smtClean="0"/>
              <a:t>またタグを取得する際ににこにこ大百科に掲載されているタグのみを抽出する</a:t>
            </a:r>
            <a:endParaRPr kumimoji="1" lang="en-US" altLang="ja-JP" dirty="0" smtClean="0"/>
          </a:p>
          <a:p>
            <a:endParaRPr kumimoji="1" lang="en-US" altLang="ja-JP" dirty="0" smtClean="0"/>
          </a:p>
          <a:p>
            <a:r>
              <a:rPr kumimoji="1" lang="ja-JP" altLang="en-US" dirty="0" smtClean="0"/>
              <a:t>これによりタグ検索のノイズを除去する</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42</a:t>
            </a:fld>
            <a:endParaRPr kumimoji="1" lang="ja-JP" altLang="en-US"/>
          </a:p>
        </p:txBody>
      </p:sp>
    </p:spTree>
    <p:extLst>
      <p:ext uri="{BB962C8B-B14F-4D97-AF65-F5344CB8AC3E}">
        <p14:creationId xmlns:p14="http://schemas.microsoft.com/office/powerpoint/2010/main" val="2437980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動画共有サイトにおけるタグは</a:t>
            </a:r>
            <a:endParaRPr kumimoji="1" lang="en-US" altLang="ja-JP" dirty="0" smtClean="0"/>
          </a:p>
          <a:p>
            <a:r>
              <a:rPr kumimoji="1" lang="ja-JP" altLang="en-US" dirty="0" smtClean="0"/>
              <a:t>動画分類や動画間の関連付けに使われ、</a:t>
            </a:r>
            <a:r>
              <a:rPr kumimoji="1" lang="ja-JP" altLang="en-US" dirty="0" smtClean="0"/>
              <a:t>検索の効率化を目的</a:t>
            </a:r>
            <a:r>
              <a:rPr kumimoji="1" lang="ja-JP" altLang="en-US" dirty="0" smtClean="0"/>
              <a:t>とする</a:t>
            </a:r>
            <a:endParaRPr kumimoji="1" lang="en-US" altLang="ja-JP" dirty="0" smtClean="0"/>
          </a:p>
          <a:p>
            <a:r>
              <a:rPr kumimoji="1" lang="ja-JP" altLang="en-US" dirty="0" smtClean="0"/>
              <a:t>つまり既存の共有されたタグを付けることで意味をなします</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4</a:t>
            </a:fld>
            <a:endParaRPr kumimoji="1" lang="ja-JP" altLang="en-US"/>
          </a:p>
        </p:txBody>
      </p:sp>
    </p:spTree>
    <p:extLst>
      <p:ext uri="{BB962C8B-B14F-4D97-AF65-F5344CB8AC3E}">
        <p14:creationId xmlns:p14="http://schemas.microsoft.com/office/powerpoint/2010/main" val="3464089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機械学習を用いたテキスト分類の概要を説明します</a:t>
            </a:r>
            <a:endParaRPr kumimoji="1" lang="en-US" altLang="ja-JP" dirty="0" smtClean="0"/>
          </a:p>
          <a:p>
            <a:endParaRPr kumimoji="1" lang="en-US" altLang="ja-JP" dirty="0" smtClean="0"/>
          </a:p>
          <a:p>
            <a:r>
              <a:rPr kumimoji="1" lang="ja-JP" altLang="en-US" dirty="0" smtClean="0"/>
              <a:t>学習に用いるコメントとタグの集合データを訓練データ</a:t>
            </a:r>
            <a:endParaRPr kumimoji="1" lang="en-US" altLang="ja-JP" dirty="0" smtClean="0"/>
          </a:p>
          <a:p>
            <a:endParaRPr kumimoji="1" lang="en-US" altLang="ja-JP" dirty="0" smtClean="0"/>
          </a:p>
          <a:p>
            <a:r>
              <a:rPr kumimoji="1" lang="ja-JP" altLang="en-US" dirty="0" smtClean="0"/>
              <a:t>タグが未定の動画のコメントの集合データをテストデータとする</a:t>
            </a:r>
            <a:endParaRPr kumimoji="1" lang="en-US" altLang="ja-JP" dirty="0" smtClean="0"/>
          </a:p>
          <a:p>
            <a:endParaRPr kumimoji="1" lang="en-US" altLang="ja-JP" dirty="0" smtClean="0"/>
          </a:p>
          <a:p>
            <a:r>
              <a:rPr kumimoji="1" lang="ja-JP" altLang="en-US" dirty="0" smtClean="0"/>
              <a:t>訓練データを基にコメントとタグの関連性を学習し、分類器を作成します</a:t>
            </a:r>
            <a:endParaRPr kumimoji="1" lang="en-US" altLang="ja-JP" dirty="0" smtClean="0"/>
          </a:p>
          <a:p>
            <a:endParaRPr kumimoji="1" lang="en-US" altLang="ja-JP" dirty="0" smtClean="0"/>
          </a:p>
          <a:p>
            <a:r>
              <a:rPr kumimoji="1" lang="ja-JP" altLang="en-US" dirty="0" smtClean="0"/>
              <a:t>学習が終わった分類器を用いてタグが未定の動画のコメントからタグを推定します</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43</a:t>
            </a:fld>
            <a:endParaRPr kumimoji="1" lang="ja-JP" altLang="en-US"/>
          </a:p>
        </p:txBody>
      </p:sp>
    </p:spTree>
    <p:extLst>
      <p:ext uri="{BB962C8B-B14F-4D97-AF65-F5344CB8AC3E}">
        <p14:creationId xmlns:p14="http://schemas.microsoft.com/office/powerpoint/2010/main" val="1588853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しかしタグ検索には問題点がふたつ存在します</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5</a:t>
            </a:fld>
            <a:endParaRPr kumimoji="1" lang="ja-JP" altLang="en-US"/>
          </a:p>
        </p:txBody>
      </p:sp>
    </p:spTree>
    <p:extLst>
      <p:ext uri="{BB962C8B-B14F-4D97-AF65-F5344CB8AC3E}">
        <p14:creationId xmlns:p14="http://schemas.microsoft.com/office/powerpoint/2010/main" val="1968165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一つ目の問題点は</a:t>
            </a:r>
            <a:endParaRPr kumimoji="1" lang="en-US" altLang="ja-JP" dirty="0" smtClean="0"/>
          </a:p>
          <a:p>
            <a:r>
              <a:rPr kumimoji="1" lang="ja-JP" altLang="en-US" dirty="0" smtClean="0"/>
              <a:t>利用者は動画へ自由にタグを付けることができる場合が多く</a:t>
            </a:r>
            <a:endParaRPr kumimoji="1" lang="en-US" altLang="ja-JP" dirty="0" smtClean="0"/>
          </a:p>
          <a:p>
            <a:r>
              <a:rPr kumimoji="1" lang="ja-JP" altLang="en-US" dirty="0" smtClean="0"/>
              <a:t>動画分類に不適切なタグが付けられることがあるということです</a:t>
            </a:r>
            <a:endParaRPr kumimoji="1" lang="en-US" altLang="ja-JP" dirty="0" smtClean="0"/>
          </a:p>
          <a:p>
            <a:r>
              <a:rPr kumimoji="1" lang="ja-JP" altLang="en-US" dirty="0" smtClean="0"/>
              <a:t>動画分類に不適切なタグの例と</a:t>
            </a:r>
            <a:r>
              <a:rPr kumimoji="1" lang="ja-JP" altLang="en-US" dirty="0" smtClean="0"/>
              <a:t>して左</a:t>
            </a:r>
            <a:r>
              <a:rPr kumimoji="1" lang="ja-JP" altLang="en-US" dirty="0" smtClean="0"/>
              <a:t>の猫の動画はこのようなタグ</a:t>
            </a:r>
            <a:endParaRPr kumimoji="1" lang="en-US" altLang="ja-JP" dirty="0" smtClean="0"/>
          </a:p>
          <a:p>
            <a:r>
              <a:rPr kumimoji="1" lang="ja-JP" altLang="en-US" dirty="0" smtClean="0"/>
              <a:t>右のウサギの動画にはこのようなタグが付けられていました</a:t>
            </a:r>
            <a:endParaRPr kumimoji="1" lang="en-US" altLang="ja-JP" dirty="0" smtClean="0"/>
          </a:p>
          <a:p>
            <a:r>
              <a:rPr kumimoji="1" lang="ja-JP" altLang="en-US" dirty="0" smtClean="0"/>
              <a:t>これらのタグは動画を盛り上げる要素として付けられていますが、</a:t>
            </a:r>
            <a:endParaRPr kumimoji="1" lang="en-US" altLang="ja-JP" dirty="0" smtClean="0"/>
          </a:p>
          <a:p>
            <a:r>
              <a:rPr kumimoji="1" lang="ja-JP" altLang="en-US" dirty="0" smtClean="0"/>
              <a:t>動画を盛り上げるタグがその他の動画に共通して付けられていることはほとんどありません</a:t>
            </a:r>
            <a:endParaRPr kumimoji="1" lang="en-US" altLang="ja-JP" dirty="0" smtClean="0"/>
          </a:p>
          <a:p>
            <a:r>
              <a:rPr kumimoji="1" lang="ja-JP" altLang="en-US" dirty="0" smtClean="0"/>
              <a:t>そのため動画分類には不適切であり</a:t>
            </a:r>
            <a:endParaRPr kumimoji="1" lang="en-US" altLang="ja-JP" dirty="0" smtClean="0"/>
          </a:p>
          <a:p>
            <a:r>
              <a:rPr kumimoji="1" lang="ja-JP" altLang="en-US" dirty="0" smtClean="0"/>
              <a:t>結果として利用者が動画を見つけにくくなります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6</a:t>
            </a:fld>
            <a:endParaRPr kumimoji="1" lang="ja-JP" altLang="en-US"/>
          </a:p>
        </p:txBody>
      </p:sp>
    </p:spTree>
    <p:extLst>
      <p:ext uri="{BB962C8B-B14F-4D97-AF65-F5344CB8AC3E}">
        <p14:creationId xmlns:p14="http://schemas.microsoft.com/office/powerpoint/2010/main" val="1968165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この問題は</a:t>
            </a:r>
            <a:endParaRPr kumimoji="1" lang="en-US" altLang="ja-JP" dirty="0" smtClean="0"/>
          </a:p>
          <a:p>
            <a:r>
              <a:rPr kumimoji="1" lang="ja-JP" altLang="en-US" dirty="0" smtClean="0"/>
              <a:t>動画を盛り上げるような利用頻度の低いタグではなく</a:t>
            </a:r>
            <a:endParaRPr kumimoji="1" lang="en-US" altLang="ja-JP" dirty="0" smtClean="0"/>
          </a:p>
          <a:p>
            <a:r>
              <a:rPr kumimoji="1" lang="ja-JP" altLang="en-US" dirty="0" err="1" smtClean="0"/>
              <a:t>、</a:t>
            </a:r>
            <a:r>
              <a:rPr kumimoji="1" lang="ja-JP" altLang="en-US" dirty="0" smtClean="0"/>
              <a:t>利用頻度の高いタグを付けることで解決できると考えます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7</a:t>
            </a:fld>
            <a:endParaRPr kumimoji="1" lang="ja-JP" altLang="en-US"/>
          </a:p>
        </p:txBody>
      </p:sp>
    </p:spTree>
    <p:extLst>
      <p:ext uri="{BB962C8B-B14F-4D97-AF65-F5344CB8AC3E}">
        <p14:creationId xmlns:p14="http://schemas.microsoft.com/office/powerpoint/2010/main" val="857688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タグ検索におけるふたつ目の問題は</a:t>
            </a:r>
            <a:endParaRPr kumimoji="1" lang="en-US" altLang="ja-JP" dirty="0" smtClean="0"/>
          </a:p>
          <a:p>
            <a:r>
              <a:rPr kumimoji="1" lang="ja-JP" altLang="en-US" dirty="0" smtClean="0"/>
              <a:t>増え続ける動画に対して</a:t>
            </a:r>
            <a:endParaRPr kumimoji="1" lang="en-US" altLang="ja-JP" dirty="0" smtClean="0"/>
          </a:p>
          <a:p>
            <a:r>
              <a:rPr kumimoji="1" lang="ja-JP" altLang="en-US" dirty="0" smtClean="0"/>
              <a:t>継続的に手動でタグを付ける作業が煩雑であるということです</a:t>
            </a:r>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8</a:t>
            </a:fld>
            <a:endParaRPr kumimoji="1" lang="ja-JP" altLang="en-US"/>
          </a:p>
        </p:txBody>
      </p:sp>
    </p:spTree>
    <p:extLst>
      <p:ext uri="{BB962C8B-B14F-4D97-AF65-F5344CB8AC3E}">
        <p14:creationId xmlns:p14="http://schemas.microsoft.com/office/powerpoint/2010/main" val="1894163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以上の２つの問題から</a:t>
            </a:r>
            <a:endParaRPr kumimoji="1" lang="en-US" altLang="ja-JP" dirty="0" smtClean="0"/>
          </a:p>
          <a:p>
            <a:r>
              <a:rPr kumimoji="1" lang="ja-JP" altLang="en-US" dirty="0" smtClean="0"/>
              <a:t>動画分類に適したタグを効率よく付ける方法が求められる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1335B9C-1F64-4215-AF26-F2D28CD34D62}" type="slidenum">
              <a:rPr kumimoji="1" lang="ja-JP" altLang="en-US" smtClean="0"/>
              <a:pPr/>
              <a:t>9</a:t>
            </a:fld>
            <a:endParaRPr kumimoji="1" lang="ja-JP" altLang="en-US"/>
          </a:p>
        </p:txBody>
      </p:sp>
    </p:spTree>
    <p:extLst>
      <p:ext uri="{BB962C8B-B14F-4D97-AF65-F5344CB8AC3E}">
        <p14:creationId xmlns:p14="http://schemas.microsoft.com/office/powerpoint/2010/main" val="1696218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C57E359A-555E-429A-8148-A3D73AA1C57D}" type="datetimeFigureOut">
              <a:rPr kumimoji="1" lang="ja-JP" altLang="en-US" smtClean="0"/>
              <a:t>2012/2/3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1402874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57E359A-555E-429A-8148-A3D73AA1C57D}" type="datetimeFigureOut">
              <a:rPr kumimoji="1" lang="ja-JP" altLang="en-US" smtClean="0"/>
              <a:t>2012/2/3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182708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57E359A-555E-429A-8148-A3D73AA1C57D}" type="datetimeFigureOut">
              <a:rPr kumimoji="1" lang="ja-JP" altLang="en-US" smtClean="0"/>
              <a:t>2012/2/3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195878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57E359A-555E-429A-8148-A3D73AA1C57D}" type="datetimeFigureOut">
              <a:rPr kumimoji="1" lang="ja-JP" altLang="en-US" smtClean="0"/>
              <a:t>2012/2/3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633538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C57E359A-555E-429A-8148-A3D73AA1C57D}" type="datetimeFigureOut">
              <a:rPr kumimoji="1" lang="ja-JP" altLang="en-US" smtClean="0"/>
              <a:t>2012/2/3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4043787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C57E359A-555E-429A-8148-A3D73AA1C57D}" type="datetimeFigureOut">
              <a:rPr kumimoji="1" lang="ja-JP" altLang="en-US" smtClean="0"/>
              <a:t>2012/2/3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1852952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C57E359A-555E-429A-8148-A3D73AA1C57D}" type="datetimeFigureOut">
              <a:rPr kumimoji="1" lang="ja-JP" altLang="en-US" smtClean="0"/>
              <a:t>2012/2/3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3385391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C57E359A-555E-429A-8148-A3D73AA1C57D}" type="datetimeFigureOut">
              <a:rPr kumimoji="1" lang="ja-JP" altLang="en-US" smtClean="0"/>
              <a:t>2012/2/3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2414107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C57E359A-555E-429A-8148-A3D73AA1C57D}" type="datetimeFigureOut">
              <a:rPr kumimoji="1" lang="ja-JP" altLang="en-US" smtClean="0"/>
              <a:t>2012/2/3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3119219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C57E359A-555E-429A-8148-A3D73AA1C57D}" type="datetimeFigureOut">
              <a:rPr kumimoji="1" lang="ja-JP" altLang="en-US" smtClean="0"/>
              <a:t>2012/2/3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334400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C57E359A-555E-429A-8148-A3D73AA1C57D}" type="datetimeFigureOut">
              <a:rPr kumimoji="1" lang="ja-JP" altLang="en-US" smtClean="0"/>
              <a:t>2012/2/3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339121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7E359A-555E-429A-8148-A3D73AA1C57D}" type="datetimeFigureOut">
              <a:rPr kumimoji="1" lang="ja-JP" altLang="en-US" smtClean="0"/>
              <a:t>2012/2/3</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B8E296-4CF8-4A1D-BFF2-F23F53E502FC}" type="slidenum">
              <a:rPr kumimoji="1" lang="ja-JP" altLang="en-US" smtClean="0"/>
              <a:t>‹#›</a:t>
            </a:fld>
            <a:endParaRPr kumimoji="1" lang="ja-JP" altLang="en-US"/>
          </a:p>
        </p:txBody>
      </p:sp>
    </p:spTree>
    <p:extLst>
      <p:ext uri="{BB962C8B-B14F-4D97-AF65-F5344CB8AC3E}">
        <p14:creationId xmlns:p14="http://schemas.microsoft.com/office/powerpoint/2010/main" val="4079834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17351" y="574438"/>
            <a:ext cx="8712968" cy="1470025"/>
          </a:xfrm>
        </p:spPr>
        <p:txBody>
          <a:bodyPr>
            <a:normAutofit/>
          </a:bodyPr>
          <a:lstStyle/>
          <a:p>
            <a:pPr algn="r"/>
            <a:r>
              <a:rPr lang="ja-JP" altLang="en-US" sz="3200" b="1" dirty="0" smtClean="0">
                <a:latin typeface="メイリオ" pitchFamily="50" charset="-128"/>
                <a:ea typeface="メイリオ" pitchFamily="50" charset="-128"/>
              </a:rPr>
              <a:t>動画共有サイトにおけるコメントを利用した動画タグ付け手法</a:t>
            </a:r>
            <a:endParaRPr kumimoji="1" lang="ja-JP" altLang="en-US" sz="3200" b="1" dirty="0">
              <a:latin typeface="メイリオ" pitchFamily="50" charset="-128"/>
              <a:ea typeface="メイリオ" pitchFamily="50" charset="-128"/>
            </a:endParaRPr>
          </a:p>
        </p:txBody>
      </p:sp>
      <p:sp>
        <p:nvSpPr>
          <p:cNvPr id="4" name="サブタイトル 3"/>
          <p:cNvSpPr>
            <a:spLocks noGrp="1"/>
          </p:cNvSpPr>
          <p:nvPr>
            <p:ph type="subTitle" idx="1"/>
          </p:nvPr>
        </p:nvSpPr>
        <p:spPr>
          <a:xfrm>
            <a:off x="971600" y="2307652"/>
            <a:ext cx="7058052" cy="3857652"/>
          </a:xfrm>
        </p:spPr>
        <p:txBody>
          <a:bodyPr>
            <a:noAutofit/>
          </a:bodyPr>
          <a:lstStyle/>
          <a:p>
            <a:pPr algn="l"/>
            <a:r>
              <a:rPr lang="ja-JP" altLang="en-US" sz="2200" dirty="0" smtClean="0">
                <a:latin typeface="メイリオ" pitchFamily="50" charset="-128"/>
                <a:ea typeface="メイリオ" pitchFamily="50" charset="-128"/>
              </a:rPr>
              <a:t>山下智紀（</a:t>
            </a:r>
            <a:r>
              <a:rPr lang="en-US" altLang="ja-JP" sz="2200" dirty="0" smtClean="0">
                <a:ea typeface="メイリオ" pitchFamily="50" charset="-128"/>
              </a:rPr>
              <a:t>Tomonori YAMASHITA</a:t>
            </a:r>
            <a:r>
              <a:rPr lang="ja-JP" altLang="en-US" sz="2200" dirty="0" smtClean="0">
                <a:latin typeface="メイリオ" pitchFamily="50" charset="-128"/>
                <a:ea typeface="メイリオ" pitchFamily="50" charset="-128"/>
              </a:rPr>
              <a:t>）</a:t>
            </a:r>
            <a:endParaRPr lang="en-US" altLang="ja-JP" sz="2200" dirty="0" smtClean="0">
              <a:latin typeface="メイリオ" pitchFamily="50" charset="-128"/>
              <a:ea typeface="メイリオ" pitchFamily="50" charset="-128"/>
            </a:endParaRPr>
          </a:p>
          <a:p>
            <a:pPr algn="l"/>
            <a:r>
              <a:rPr kumimoji="1" lang="en-US" altLang="ja-JP" sz="2200" dirty="0" smtClean="0">
                <a:ea typeface="メイリオ" pitchFamily="50" charset="-128"/>
              </a:rPr>
              <a:t>15808085</a:t>
            </a:r>
          </a:p>
          <a:p>
            <a:pPr algn="l"/>
            <a:endParaRPr kumimoji="1" lang="en-US" altLang="ja-JP" sz="2200" dirty="0" smtClean="0">
              <a:latin typeface="メイリオ" pitchFamily="50" charset="-128"/>
              <a:ea typeface="メイリオ" pitchFamily="50" charset="-128"/>
            </a:endParaRPr>
          </a:p>
          <a:p>
            <a:pPr algn="l"/>
            <a:r>
              <a:rPr lang="ja-JP" altLang="en-US" sz="2200" dirty="0" smtClean="0">
                <a:latin typeface="メイリオ" pitchFamily="50" charset="-128"/>
                <a:ea typeface="メイリオ" pitchFamily="50" charset="-128"/>
              </a:rPr>
              <a:t>指導教員</a:t>
            </a:r>
            <a:endParaRPr lang="en-US" altLang="ja-JP" sz="2200" dirty="0" smtClean="0">
              <a:latin typeface="メイリオ" pitchFamily="50" charset="-128"/>
              <a:ea typeface="メイリオ" pitchFamily="50" charset="-128"/>
            </a:endParaRPr>
          </a:p>
          <a:p>
            <a:pPr algn="l"/>
            <a:r>
              <a:rPr kumimoji="1" lang="ja-JP" altLang="en-US" sz="2200" dirty="0" smtClean="0">
                <a:latin typeface="メイリオ" pitchFamily="50" charset="-128"/>
                <a:ea typeface="メイリオ" pitchFamily="50" charset="-128"/>
              </a:rPr>
              <a:t>佐久田博司　教授</a:t>
            </a:r>
            <a:endParaRPr kumimoji="1" lang="en-US" altLang="ja-JP" sz="2200" dirty="0" smtClean="0">
              <a:latin typeface="メイリオ" pitchFamily="50" charset="-128"/>
              <a:ea typeface="メイリオ" pitchFamily="50" charset="-128"/>
            </a:endParaRPr>
          </a:p>
          <a:p>
            <a:pPr algn="l"/>
            <a:r>
              <a:rPr kumimoji="1" lang="ja-JP" altLang="en-US" sz="2200" dirty="0" smtClean="0">
                <a:latin typeface="メイリオ" pitchFamily="50" charset="-128"/>
                <a:ea typeface="メイリオ" pitchFamily="50" charset="-128"/>
              </a:rPr>
              <a:t>矢吹太朗　助教</a:t>
            </a:r>
            <a:endParaRPr kumimoji="1" lang="en-US" altLang="ja-JP" sz="2200" dirty="0" smtClean="0">
              <a:latin typeface="メイリオ" pitchFamily="50" charset="-128"/>
              <a:ea typeface="メイリオ" pitchFamily="50" charset="-128"/>
            </a:endParaRPr>
          </a:p>
          <a:p>
            <a:pPr algn="l"/>
            <a:endParaRPr kumimoji="1" lang="en-US" altLang="ja-JP" sz="2200" dirty="0" smtClean="0">
              <a:latin typeface="メイリオ" pitchFamily="50" charset="-128"/>
              <a:ea typeface="メイリオ" pitchFamily="50" charset="-128"/>
            </a:endParaRPr>
          </a:p>
          <a:p>
            <a:pPr algn="l"/>
            <a:r>
              <a:rPr lang="ja-JP" altLang="en-US" sz="2200" dirty="0">
                <a:latin typeface="メイリオ" pitchFamily="50" charset="-128"/>
                <a:ea typeface="メイリオ" pitchFamily="50" charset="-128"/>
              </a:rPr>
              <a:t>青山</a:t>
            </a:r>
            <a:r>
              <a:rPr lang="ja-JP" altLang="en-US" sz="2200" dirty="0" smtClean="0">
                <a:latin typeface="メイリオ" pitchFamily="50" charset="-128"/>
                <a:ea typeface="メイリオ" pitchFamily="50" charset="-128"/>
              </a:rPr>
              <a:t>学院大学理工学部情報テクノロジー学科</a:t>
            </a:r>
            <a:endParaRPr lang="en-US" altLang="ja-JP" sz="2200" dirty="0" smtClean="0">
              <a:latin typeface="メイリオ" pitchFamily="50" charset="-128"/>
              <a:ea typeface="メイリオ" pitchFamily="50" charset="-128"/>
            </a:endParaRPr>
          </a:p>
          <a:p>
            <a:pPr algn="l"/>
            <a:r>
              <a:rPr lang="ja-JP" altLang="en-US" sz="2200" dirty="0">
                <a:latin typeface="メイリオ" pitchFamily="50" charset="-128"/>
                <a:ea typeface="メイリオ" pitchFamily="50" charset="-128"/>
              </a:rPr>
              <a:t>設計</a:t>
            </a:r>
            <a:r>
              <a:rPr lang="ja-JP" altLang="en-US" sz="2200" dirty="0" smtClean="0">
                <a:latin typeface="メイリオ" pitchFamily="50" charset="-128"/>
                <a:ea typeface="メイリオ" pitchFamily="50" charset="-128"/>
              </a:rPr>
              <a:t>情報工学研究室</a:t>
            </a:r>
            <a:endParaRPr kumimoji="1" lang="ja-JP" altLang="en-US" sz="2200" dirty="0">
              <a:latin typeface="メイリオ" pitchFamily="50" charset="-128"/>
              <a:ea typeface="メイリオ" pitchFamily="50" charset="-128"/>
            </a:endParaRPr>
          </a:p>
        </p:txBody>
      </p:sp>
    </p:spTree>
    <p:extLst>
      <p:ext uri="{BB962C8B-B14F-4D97-AF65-F5344CB8AC3E}">
        <p14:creationId xmlns:p14="http://schemas.microsoft.com/office/powerpoint/2010/main" val="1183739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700808"/>
            <a:ext cx="5040560" cy="2610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 y="4797152"/>
            <a:ext cx="9144000" cy="1569660"/>
          </a:xfrm>
          <a:prstGeom prst="rect">
            <a:avLst/>
          </a:prstGeom>
        </p:spPr>
        <p:txBody>
          <a:bodyPr wrap="square">
            <a:spAutoFit/>
          </a:bodyPr>
          <a:lstStyle/>
          <a:p>
            <a:pPr algn="ctr"/>
            <a:r>
              <a:rPr lang="ja-JP" altLang="en-US" sz="4800" b="1" dirty="0" smtClean="0">
                <a:latin typeface="メイリオ" pitchFamily="50" charset="-128"/>
                <a:ea typeface="メイリオ" pitchFamily="50" charset="-128"/>
                <a:cs typeface="メイリオ" pitchFamily="50" charset="-128"/>
              </a:rPr>
              <a:t>大量なコメント</a:t>
            </a:r>
            <a:endParaRPr lang="en-US" altLang="ja-JP" sz="4800" b="1" dirty="0" smtClean="0">
              <a:latin typeface="メイリオ" pitchFamily="50" charset="-128"/>
              <a:ea typeface="メイリオ" pitchFamily="50" charset="-128"/>
              <a:cs typeface="メイリオ" pitchFamily="50" charset="-128"/>
            </a:endParaRPr>
          </a:p>
          <a:p>
            <a:pPr algn="ctr"/>
            <a:r>
              <a:rPr lang="ja-JP" altLang="en-US" sz="4800" b="1" dirty="0" smtClean="0">
                <a:latin typeface="メイリオ" pitchFamily="50" charset="-128"/>
                <a:ea typeface="メイリオ" pitchFamily="50" charset="-128"/>
                <a:cs typeface="メイリオ" pitchFamily="50" charset="-128"/>
              </a:rPr>
              <a:t>≒  アノテーション</a:t>
            </a:r>
            <a:endParaRPr lang="ja-JP" altLang="en-US" sz="4800" b="1" dirty="0">
              <a:latin typeface="メイリオ" pitchFamily="50" charset="-128"/>
              <a:ea typeface="メイリオ" pitchFamily="50" charset="-128"/>
              <a:cs typeface="メイリオ" pitchFamily="50" charset="-128"/>
            </a:endParaRPr>
          </a:p>
        </p:txBody>
      </p:sp>
      <p:sp>
        <p:nvSpPr>
          <p:cNvPr id="4" name="テキスト ボックス 3"/>
          <p:cNvSpPr txBox="1"/>
          <p:nvPr/>
        </p:nvSpPr>
        <p:spPr>
          <a:xfrm>
            <a:off x="683568" y="622429"/>
            <a:ext cx="5472608"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研究背景</a:t>
            </a:r>
            <a:endParaRPr kumimoji="1" lang="ja-JP" altLang="en-US" sz="3600" u="sng" dirty="0">
              <a:latin typeface="HG丸ｺﾞｼｯｸM-PRO" pitchFamily="50" charset="-128"/>
              <a:ea typeface="HG丸ｺﾞｼｯｸM-PRO" pitchFamily="50" charset="-128"/>
            </a:endParaRPr>
          </a:p>
        </p:txBody>
      </p:sp>
      <p:pic>
        <p:nvPicPr>
          <p:cNvPr id="4100" name="Picture 4" descr="「ニコニコ動画(原宿)」のロゴマーク"/>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5997">
            <a:off x="4967719" y="1191739"/>
            <a:ext cx="3442606" cy="77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979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591937">
            <a:off x="6542277" y="-222291"/>
            <a:ext cx="2910876" cy="291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683568" y="622429"/>
            <a:ext cx="7056784" cy="646331"/>
          </a:xfrm>
          <a:prstGeom prst="rect">
            <a:avLst/>
          </a:prstGeom>
          <a:noFill/>
        </p:spPr>
        <p:txBody>
          <a:bodyPr wrap="square" rtlCol="0">
            <a:spAutoFit/>
          </a:bodyPr>
          <a:lstStyle/>
          <a:p>
            <a:r>
              <a:rPr kumimoji="1" lang="ja-JP" altLang="en-US" sz="3600" u="sng" dirty="0" smtClean="0">
                <a:latin typeface="HG丸ｺﾞｼｯｸM-PRO" pitchFamily="50" charset="-128"/>
                <a:ea typeface="HG丸ｺﾞｼｯｸM-PRO" pitchFamily="50" charset="-128"/>
              </a:rPr>
              <a:t>研究目的</a:t>
            </a:r>
            <a:endParaRPr kumimoji="1" lang="ja-JP" altLang="en-US" sz="3600" u="sng" dirty="0">
              <a:latin typeface="HG丸ｺﾞｼｯｸM-PRO" pitchFamily="50" charset="-128"/>
              <a:ea typeface="HG丸ｺﾞｼｯｸM-PRO" pitchFamily="50" charset="-128"/>
            </a:endParaRPr>
          </a:p>
        </p:txBody>
      </p:sp>
      <p:sp>
        <p:nvSpPr>
          <p:cNvPr id="8" name="テキスト ボックス 7"/>
          <p:cNvSpPr txBox="1"/>
          <p:nvPr/>
        </p:nvSpPr>
        <p:spPr>
          <a:xfrm>
            <a:off x="431540" y="2780928"/>
            <a:ext cx="8280920" cy="1887696"/>
          </a:xfrm>
          <a:prstGeom prst="rect">
            <a:avLst/>
          </a:prstGeom>
          <a:noFill/>
        </p:spPr>
        <p:txBody>
          <a:bodyPr wrap="square" rtlCol="0">
            <a:spAutoFit/>
          </a:bodyPr>
          <a:lstStyle/>
          <a:p>
            <a:pPr algn="ctr">
              <a:lnSpc>
                <a:spcPts val="7000"/>
              </a:lnSpc>
            </a:pPr>
            <a:r>
              <a:rPr kumimoji="1" lang="ja-JP" altLang="en-US" sz="4400" b="1" dirty="0" smtClean="0">
                <a:latin typeface="メイリオ" pitchFamily="50" charset="-128"/>
                <a:ea typeface="メイリオ" pitchFamily="50" charset="-128"/>
                <a:cs typeface="メイリオ" pitchFamily="50" charset="-128"/>
              </a:rPr>
              <a:t>動画に付けられた</a:t>
            </a:r>
            <a:r>
              <a:rPr kumimoji="1" lang="ja-JP" altLang="en-US" sz="5400" b="1" dirty="0" smtClean="0">
                <a:latin typeface="メイリオ" pitchFamily="50" charset="-128"/>
                <a:ea typeface="メイリオ" pitchFamily="50" charset="-128"/>
                <a:cs typeface="メイリオ" pitchFamily="50" charset="-128"/>
              </a:rPr>
              <a:t>コメント</a:t>
            </a:r>
            <a:r>
              <a:rPr kumimoji="1" lang="ja-JP" altLang="en-US" sz="4400" b="1" dirty="0" smtClean="0">
                <a:latin typeface="メイリオ" pitchFamily="50" charset="-128"/>
                <a:ea typeface="メイリオ" pitchFamily="50" charset="-128"/>
                <a:cs typeface="メイリオ" pitchFamily="50" charset="-128"/>
              </a:rPr>
              <a:t>を</a:t>
            </a:r>
            <a:endParaRPr kumimoji="1" lang="en-US" altLang="ja-JP" sz="4400" b="1" dirty="0" smtClean="0">
              <a:latin typeface="メイリオ" pitchFamily="50" charset="-128"/>
              <a:ea typeface="メイリオ" pitchFamily="50" charset="-128"/>
              <a:cs typeface="メイリオ" pitchFamily="50" charset="-128"/>
            </a:endParaRPr>
          </a:p>
          <a:p>
            <a:pPr algn="ctr">
              <a:lnSpc>
                <a:spcPts val="7000"/>
              </a:lnSpc>
            </a:pPr>
            <a:r>
              <a:rPr kumimoji="1" lang="ja-JP" altLang="en-US" sz="4400" b="1" dirty="0" smtClean="0">
                <a:latin typeface="メイリオ" pitchFamily="50" charset="-128"/>
                <a:ea typeface="メイリオ" pitchFamily="50" charset="-128"/>
                <a:cs typeface="メイリオ" pitchFamily="50" charset="-128"/>
              </a:rPr>
              <a:t>利用</a:t>
            </a:r>
            <a:r>
              <a:rPr lang="ja-JP" altLang="en-US" sz="4400" b="1" dirty="0" smtClean="0">
                <a:latin typeface="メイリオ" pitchFamily="50" charset="-128"/>
                <a:ea typeface="メイリオ" pitchFamily="50" charset="-128"/>
                <a:cs typeface="メイリオ" pitchFamily="50" charset="-128"/>
              </a:rPr>
              <a:t>した動画</a:t>
            </a:r>
            <a:r>
              <a:rPr lang="ja-JP" altLang="en-US" sz="5400" b="1" dirty="0">
                <a:latin typeface="メイリオ" pitchFamily="50" charset="-128"/>
                <a:ea typeface="メイリオ" pitchFamily="50" charset="-128"/>
                <a:cs typeface="メイリオ" pitchFamily="50" charset="-128"/>
              </a:rPr>
              <a:t>タグ</a:t>
            </a:r>
            <a:r>
              <a:rPr lang="ja-JP" altLang="en-US" sz="4400" b="1" dirty="0">
                <a:latin typeface="メイリオ" pitchFamily="50" charset="-128"/>
                <a:ea typeface="メイリオ" pitchFamily="50" charset="-128"/>
                <a:cs typeface="メイリオ" pitchFamily="50" charset="-128"/>
              </a:rPr>
              <a:t>付け手法</a:t>
            </a:r>
            <a:endParaRPr kumimoji="1" lang="en-US" altLang="ja-JP" sz="4400" b="1" dirty="0" smtClean="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285022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591937">
            <a:off x="6542277" y="-222291"/>
            <a:ext cx="2910876" cy="291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683568" y="622429"/>
            <a:ext cx="7056784" cy="646331"/>
          </a:xfrm>
          <a:prstGeom prst="rect">
            <a:avLst/>
          </a:prstGeom>
          <a:noFill/>
        </p:spPr>
        <p:txBody>
          <a:bodyPr wrap="square" rtlCol="0">
            <a:spAutoFit/>
          </a:bodyPr>
          <a:lstStyle/>
          <a:p>
            <a:r>
              <a:rPr lang="ja-JP" altLang="en-US" sz="3600" u="sng" dirty="0">
                <a:latin typeface="HG丸ｺﾞｼｯｸM-PRO" pitchFamily="50" charset="-128"/>
                <a:ea typeface="HG丸ｺﾞｼｯｸM-PRO" pitchFamily="50" charset="-128"/>
              </a:rPr>
              <a:t>研究目的</a:t>
            </a:r>
            <a:endParaRPr kumimoji="1" lang="ja-JP" altLang="en-US" sz="3600" u="sng" dirty="0">
              <a:latin typeface="HG丸ｺﾞｼｯｸM-PRO" pitchFamily="50" charset="-128"/>
              <a:ea typeface="HG丸ｺﾞｼｯｸM-PRO" pitchFamily="50" charset="-128"/>
            </a:endParaRPr>
          </a:p>
        </p:txBody>
      </p:sp>
      <p:sp>
        <p:nvSpPr>
          <p:cNvPr id="3" name="正方形/長方形 2"/>
          <p:cNvSpPr/>
          <p:nvPr/>
        </p:nvSpPr>
        <p:spPr>
          <a:xfrm>
            <a:off x="971600" y="2636912"/>
            <a:ext cx="7200800" cy="2185214"/>
          </a:xfrm>
          <a:prstGeom prst="rect">
            <a:avLst/>
          </a:prstGeom>
        </p:spPr>
        <p:txBody>
          <a:bodyPr wrap="square">
            <a:spAutoFit/>
          </a:bodyPr>
          <a:lstStyle/>
          <a:p>
            <a:pPr algn="ctr"/>
            <a:r>
              <a:rPr lang="ja-JP" altLang="en-US" sz="4800" b="1" dirty="0">
                <a:latin typeface="メイリオ" pitchFamily="50" charset="-128"/>
                <a:ea typeface="メイリオ" pitchFamily="50" charset="-128"/>
                <a:cs typeface="メイリオ" pitchFamily="50" charset="-128"/>
              </a:rPr>
              <a:t>タグ</a:t>
            </a:r>
            <a:r>
              <a:rPr lang="ja-JP" altLang="en-US" sz="4800" b="1" dirty="0" smtClean="0">
                <a:latin typeface="メイリオ" pitchFamily="50" charset="-128"/>
                <a:ea typeface="メイリオ" pitchFamily="50" charset="-128"/>
                <a:cs typeface="メイリオ" pitchFamily="50" charset="-128"/>
              </a:rPr>
              <a:t>検索の効率化</a:t>
            </a:r>
            <a:endParaRPr lang="en-US" altLang="ja-JP" sz="4800" b="1" dirty="0" smtClean="0">
              <a:latin typeface="メイリオ" pitchFamily="50" charset="-128"/>
              <a:ea typeface="メイリオ" pitchFamily="50" charset="-128"/>
              <a:cs typeface="メイリオ" pitchFamily="50" charset="-128"/>
            </a:endParaRPr>
          </a:p>
          <a:p>
            <a:pPr algn="ctr"/>
            <a:r>
              <a:rPr lang="ja-JP" altLang="en-US" sz="4000" b="1" dirty="0" smtClean="0">
                <a:latin typeface="メイリオ" pitchFamily="50" charset="-128"/>
                <a:ea typeface="メイリオ" pitchFamily="50" charset="-128"/>
                <a:cs typeface="メイリオ" pitchFamily="50" charset="-128"/>
              </a:rPr>
              <a:t>＆</a:t>
            </a:r>
            <a:endParaRPr lang="en-US" altLang="ja-JP" sz="4000" b="1" dirty="0">
              <a:latin typeface="メイリオ" pitchFamily="50" charset="-128"/>
              <a:ea typeface="メイリオ" pitchFamily="50" charset="-128"/>
              <a:cs typeface="メイリオ" pitchFamily="50" charset="-128"/>
            </a:endParaRPr>
          </a:p>
          <a:p>
            <a:pPr algn="ctr"/>
            <a:r>
              <a:rPr lang="ja-JP" altLang="en-US" sz="4800" b="1" dirty="0">
                <a:latin typeface="メイリオ" pitchFamily="50" charset="-128"/>
                <a:ea typeface="メイリオ" pitchFamily="50" charset="-128"/>
                <a:cs typeface="メイリオ" pitchFamily="50" charset="-128"/>
              </a:rPr>
              <a:t>タグ付け作業の負担軽減</a:t>
            </a:r>
            <a:endParaRPr lang="en-US" altLang="ja-JP" sz="4800" b="1" dirty="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9485365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83568" y="622429"/>
            <a:ext cx="7056784"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コメントの活用方法</a:t>
            </a:r>
            <a:r>
              <a:rPr lang="en-US" altLang="ja-JP" sz="3600" u="sng" dirty="0" smtClean="0">
                <a:latin typeface="HG丸ｺﾞｼｯｸM-PRO" pitchFamily="50" charset="-128"/>
                <a:ea typeface="HG丸ｺﾞｼｯｸM-PRO" pitchFamily="50" charset="-128"/>
              </a:rPr>
              <a:t>1</a:t>
            </a:r>
            <a:endParaRPr kumimoji="1" lang="ja-JP" altLang="en-US" sz="3600" u="sng" dirty="0">
              <a:latin typeface="HG丸ｺﾞｼｯｸM-PRO" pitchFamily="50" charset="-128"/>
              <a:ea typeface="HG丸ｺﾞｼｯｸM-PRO" pitchFamily="50" charset="-128"/>
            </a:endParaRPr>
          </a:p>
        </p:txBody>
      </p:sp>
      <p:sp>
        <p:nvSpPr>
          <p:cNvPr id="5" name="テキスト ボックス 4"/>
          <p:cNvSpPr txBox="1"/>
          <p:nvPr/>
        </p:nvSpPr>
        <p:spPr>
          <a:xfrm>
            <a:off x="1222793" y="1628800"/>
            <a:ext cx="6768752" cy="707886"/>
          </a:xfrm>
          <a:prstGeom prst="rect">
            <a:avLst/>
          </a:prstGeom>
          <a:noFill/>
        </p:spPr>
        <p:txBody>
          <a:bodyPr wrap="square" rtlCol="0">
            <a:spAutoFit/>
          </a:bodyPr>
          <a:lstStyle/>
          <a:p>
            <a:pPr algn="ctr"/>
            <a:r>
              <a:rPr kumimoji="1" lang="ja-JP" altLang="en-US" sz="4000" b="1" dirty="0" smtClean="0">
                <a:latin typeface="メイリオ" pitchFamily="50" charset="-128"/>
                <a:ea typeface="メイリオ" pitchFamily="50" charset="-128"/>
              </a:rPr>
              <a:t>コメント中の特徴語をタグ</a:t>
            </a:r>
            <a:endParaRPr kumimoji="1" lang="ja-JP" altLang="en-US" sz="4000" b="1" dirty="0">
              <a:latin typeface="メイリオ" pitchFamily="50" charset="-128"/>
              <a:ea typeface="メイリオ" pitchFamily="50" charset="-128"/>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9209" y="2570682"/>
            <a:ext cx="3305582" cy="1713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屈折矢印 2"/>
          <p:cNvSpPr/>
          <p:nvPr/>
        </p:nvSpPr>
        <p:spPr>
          <a:xfrm flipH="1" flipV="1">
            <a:off x="3851920" y="3248999"/>
            <a:ext cx="1502431" cy="1415860"/>
          </a:xfrm>
          <a:prstGeom prst="bentUpArrow">
            <a:avLst>
              <a:gd name="adj1" fmla="val 30761"/>
              <a:gd name="adj2" fmla="val 37367"/>
              <a:gd name="adj3" fmla="val 41906"/>
            </a:avLst>
          </a:prstGeom>
          <a:solidFill>
            <a:schemeClr val="tx1"/>
          </a:solidFill>
          <a:ln w="762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1190377931"/>
              </p:ext>
            </p:extLst>
          </p:nvPr>
        </p:nvGraphicFramePr>
        <p:xfrm>
          <a:off x="1044842" y="4653136"/>
          <a:ext cx="7054316" cy="1751072"/>
        </p:xfrm>
        <a:graphic>
          <a:graphicData uri="http://schemas.openxmlformats.org/drawingml/2006/table">
            <a:tbl>
              <a:tblPr firstRow="1" bandRow="1">
                <a:tableStyleId>{5C22544A-7EE6-4342-B048-85BDC9FD1C3A}</a:tableStyleId>
              </a:tblPr>
              <a:tblGrid>
                <a:gridCol w="2085765"/>
                <a:gridCol w="1441393"/>
                <a:gridCol w="1763579"/>
                <a:gridCol w="1763579"/>
              </a:tblGrid>
              <a:tr h="620171">
                <a:tc>
                  <a:txBody>
                    <a:bodyPr/>
                    <a:lstStyle/>
                    <a:p>
                      <a:pPr algn="ctr"/>
                      <a:r>
                        <a:rPr kumimoji="1" lang="ja-JP" altLang="en-US" sz="2800" b="1" dirty="0" smtClean="0">
                          <a:solidFill>
                            <a:schemeClr val="bg1"/>
                          </a:solidFill>
                          <a:latin typeface="HG丸ｺﾞｼｯｸM-PRO" pitchFamily="50" charset="-128"/>
                          <a:ea typeface="HG丸ｺﾞｼｯｸM-PRO" pitchFamily="50" charset="-128"/>
                          <a:cs typeface="メイリオ" pitchFamily="50" charset="-128"/>
                        </a:rPr>
                        <a:t>特徴語抽出</a:t>
                      </a:r>
                      <a:endParaRPr kumimoji="1" lang="ja-JP" altLang="en-US" sz="2800" b="1" dirty="0">
                        <a:solidFill>
                          <a:schemeClr val="bg1"/>
                        </a:solidFill>
                        <a:latin typeface="HG丸ｺﾞｼｯｸM-PRO" pitchFamily="50" charset="-128"/>
                        <a:ea typeface="HG丸ｺﾞｼｯｸM-PRO"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kumimoji="1" lang="ja-JP" altLang="en-US" sz="2800" b="1" dirty="0" smtClean="0">
                          <a:solidFill>
                            <a:srgbClr val="FF0000"/>
                          </a:solidFill>
                          <a:latin typeface="HG丸ｺﾞｼｯｸM-PRO" pitchFamily="50" charset="-128"/>
                          <a:ea typeface="HG丸ｺﾞｼｯｸM-PRO" pitchFamily="50" charset="-128"/>
                        </a:rPr>
                        <a:t>ｗｗｗ</a:t>
                      </a:r>
                      <a:endParaRPr kumimoji="1" lang="ja-JP" altLang="en-US" sz="2800" b="1" dirty="0">
                        <a:solidFill>
                          <a:srgbClr val="FF0000"/>
                        </a:solidFill>
                        <a:latin typeface="HG丸ｺﾞｼｯｸM-PRO" pitchFamily="50" charset="-128"/>
                        <a:ea typeface="HG丸ｺﾞｼｯｸM-PRO"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1" dirty="0" smtClean="0">
                          <a:solidFill>
                            <a:srgbClr val="FF0000"/>
                          </a:solidFill>
                          <a:latin typeface="HG丸ｺﾞｼｯｸM-PRO" pitchFamily="50" charset="-128"/>
                          <a:ea typeface="HG丸ｺﾞｼｯｸM-PRO" pitchFamily="50" charset="-128"/>
                        </a:rPr>
                        <a:t>かわいい</a:t>
                      </a:r>
                      <a:endParaRPr kumimoji="1" lang="ja-JP" altLang="en-US" sz="2800" b="1" dirty="0">
                        <a:solidFill>
                          <a:srgbClr val="FF0000"/>
                        </a:solidFill>
                        <a:latin typeface="HG丸ｺﾞｼｯｸM-PRO" pitchFamily="50" charset="-128"/>
                        <a:ea typeface="HG丸ｺﾞｼｯｸM-PRO"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800" b="1" dirty="0" smtClean="0">
                          <a:solidFill>
                            <a:srgbClr val="FF0000"/>
                          </a:solidFill>
                          <a:latin typeface="HG丸ｺﾞｼｯｸM-PRO" pitchFamily="50" charset="-128"/>
                          <a:ea typeface="HG丸ｺﾞｼｯｸM-PRO" pitchFamily="50" charset="-128"/>
                        </a:rPr>
                        <a:t>？</a:t>
                      </a:r>
                      <a:endParaRPr kumimoji="1" lang="ja-JP" altLang="en-US" sz="2800" b="1" dirty="0">
                        <a:solidFill>
                          <a:srgbClr val="FF0000"/>
                        </a:solidFill>
                        <a:latin typeface="HG丸ｺﾞｼｯｸM-PRO" pitchFamily="50" charset="-128"/>
                        <a:ea typeface="HG丸ｺﾞｼｯｸM-PRO"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130901">
                <a:tc>
                  <a:txBody>
                    <a:bodyPr/>
                    <a:lstStyle/>
                    <a:p>
                      <a:pPr algn="ctr"/>
                      <a:r>
                        <a:rPr kumimoji="1" lang="ja-JP" altLang="en-US" sz="2800" b="1" dirty="0" smtClean="0">
                          <a:solidFill>
                            <a:schemeClr val="bg1"/>
                          </a:solidFill>
                          <a:latin typeface="HG丸ｺﾞｼｯｸM-PRO" pitchFamily="50" charset="-128"/>
                          <a:ea typeface="HG丸ｺﾞｼｯｸM-PRO" pitchFamily="50" charset="-128"/>
                          <a:cs typeface="メイリオ" pitchFamily="50" charset="-128"/>
                        </a:rPr>
                        <a:t>実際のタグ</a:t>
                      </a:r>
                      <a:endParaRPr kumimoji="1" lang="ja-JP" altLang="en-US" sz="2800" b="1" dirty="0">
                        <a:solidFill>
                          <a:schemeClr val="bg1"/>
                        </a:solidFill>
                        <a:latin typeface="HG丸ｺﾞｼｯｸM-PRO" pitchFamily="50" charset="-128"/>
                        <a:ea typeface="HG丸ｺﾞｼｯｸM-PRO"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kumimoji="1" lang="ja-JP" altLang="en-US" sz="2400" b="1" dirty="0" smtClean="0">
                          <a:latin typeface="HG丸ｺﾞｼｯｸM-PRO" pitchFamily="50" charset="-128"/>
                          <a:ea typeface="HG丸ｺﾞｼｯｸM-PRO" pitchFamily="50" charset="-128"/>
                        </a:rPr>
                        <a:t>子猫</a:t>
                      </a:r>
                      <a:endParaRPr kumimoji="1" lang="ja-JP" altLang="en-US" sz="2400" b="1" dirty="0">
                        <a:latin typeface="HG丸ｺﾞｼｯｸM-PRO" pitchFamily="50" charset="-128"/>
                        <a:ea typeface="HG丸ｺﾞｼｯｸM-PRO"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b="1" dirty="0" err="1" smtClean="0">
                          <a:latin typeface="HG丸ｺﾞｼｯｸM-PRO" pitchFamily="50" charset="-128"/>
                          <a:ea typeface="HG丸ｺﾞｼｯｸM-PRO" pitchFamily="50" charset="-128"/>
                        </a:rPr>
                        <a:t>ぬこぬこ</a:t>
                      </a:r>
                      <a:endParaRPr kumimoji="1" lang="en-US" altLang="ja-JP" sz="2400" b="1" dirty="0" smtClean="0">
                        <a:latin typeface="HG丸ｺﾞｼｯｸM-PRO" pitchFamily="50" charset="-128"/>
                        <a:ea typeface="HG丸ｺﾞｼｯｸM-PRO" pitchFamily="50" charset="-128"/>
                      </a:endParaRPr>
                    </a:p>
                    <a:p>
                      <a:pPr algn="ctr"/>
                      <a:r>
                        <a:rPr kumimoji="1" lang="ja-JP" altLang="en-US" sz="2400" b="1" dirty="0" smtClean="0">
                          <a:latin typeface="HG丸ｺﾞｼｯｸM-PRO" pitchFamily="50" charset="-128"/>
                          <a:ea typeface="HG丸ｺﾞｼｯｸM-PRO" pitchFamily="50" charset="-128"/>
                        </a:rPr>
                        <a:t>動画</a:t>
                      </a:r>
                      <a:endParaRPr kumimoji="1" lang="ja-JP" altLang="en-US" sz="2400" b="1" dirty="0">
                        <a:latin typeface="HG丸ｺﾞｼｯｸM-PRO" pitchFamily="50" charset="-128"/>
                        <a:ea typeface="HG丸ｺﾞｼｯｸM-PRO"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b="1" dirty="0" err="1" smtClean="0">
                          <a:latin typeface="HG丸ｺﾞｼｯｸM-PRO" pitchFamily="50" charset="-128"/>
                          <a:ea typeface="HG丸ｺﾞｼｯｸM-PRO" pitchFamily="50" charset="-128"/>
                        </a:rPr>
                        <a:t>ちゃとら</a:t>
                      </a:r>
                      <a:r>
                        <a:rPr kumimoji="1" lang="ja-JP" altLang="en-US" sz="2400" b="1" dirty="0" smtClean="0">
                          <a:latin typeface="HG丸ｺﾞｼｯｸM-PRO" pitchFamily="50" charset="-128"/>
                          <a:ea typeface="HG丸ｺﾞｼｯｸM-PRO" pitchFamily="50" charset="-128"/>
                        </a:rPr>
                        <a:t>とはちれ</a:t>
                      </a:r>
                      <a:endParaRPr kumimoji="1" lang="ja-JP" altLang="en-US" sz="2400" b="1" dirty="0">
                        <a:latin typeface="HG丸ｺﾞｼｯｸM-PRO" pitchFamily="50" charset="-128"/>
                        <a:ea typeface="HG丸ｺﾞｼｯｸM-PRO"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6" name="Picture 2" descr="pointing, right icon"/>
          <p:cNvPicPr>
            <a:picLocks noChangeAspect="1" noChangeArrowheads="1"/>
          </p:cNvPicPr>
          <p:nvPr/>
        </p:nvPicPr>
        <p:blipFill>
          <a:blip r:embed="rId4" cstate="print"/>
          <a:srcRect/>
          <a:stretch>
            <a:fillRect/>
          </a:stretch>
        </p:blipFill>
        <p:spPr bwMode="auto">
          <a:xfrm>
            <a:off x="777238" y="1628800"/>
            <a:ext cx="613561" cy="587997"/>
          </a:xfrm>
          <a:prstGeom prst="rect">
            <a:avLst/>
          </a:prstGeom>
          <a:noFill/>
        </p:spPr>
      </p:pic>
    </p:spTree>
    <p:extLst>
      <p:ext uri="{BB962C8B-B14F-4D97-AF65-F5344CB8AC3E}">
        <p14:creationId xmlns:p14="http://schemas.microsoft.com/office/powerpoint/2010/main" val="38539423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3" name="Picture 7"/>
          <p:cNvPicPr>
            <a:picLocks noChangeAspect="1" noChangeArrowheads="1"/>
          </p:cNvPicPr>
          <p:nvPr/>
        </p:nvPicPr>
        <p:blipFill>
          <a:blip r:embed="rId3" cstate="print"/>
          <a:srcRect/>
          <a:stretch>
            <a:fillRect/>
          </a:stretch>
        </p:blipFill>
        <p:spPr bwMode="auto">
          <a:xfrm>
            <a:off x="0" y="6210300"/>
            <a:ext cx="9096375" cy="647700"/>
          </a:xfrm>
          <a:prstGeom prst="rect">
            <a:avLst/>
          </a:prstGeom>
          <a:noFill/>
          <a:ln w="9525">
            <a:noFill/>
            <a:miter lim="800000"/>
            <a:headEnd/>
            <a:tailEnd/>
          </a:ln>
        </p:spPr>
      </p:pic>
      <p:sp>
        <p:nvSpPr>
          <p:cNvPr id="2" name="テキスト ボックス 1"/>
          <p:cNvSpPr txBox="1"/>
          <p:nvPr/>
        </p:nvSpPr>
        <p:spPr>
          <a:xfrm>
            <a:off x="683568" y="622429"/>
            <a:ext cx="7056784"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コメントの活用方法</a:t>
            </a:r>
            <a:r>
              <a:rPr lang="en-US" altLang="ja-JP" sz="3600" u="sng" dirty="0" smtClean="0">
                <a:latin typeface="HG丸ｺﾞｼｯｸM-PRO" pitchFamily="50" charset="-128"/>
                <a:ea typeface="HG丸ｺﾞｼｯｸM-PRO" pitchFamily="50" charset="-128"/>
              </a:rPr>
              <a:t>2</a:t>
            </a:r>
            <a:endParaRPr kumimoji="1" lang="ja-JP" altLang="en-US" sz="3600" u="sng" dirty="0">
              <a:latin typeface="HG丸ｺﾞｼｯｸM-PRO" pitchFamily="50" charset="-128"/>
              <a:ea typeface="HG丸ｺﾞｼｯｸM-PRO" pitchFamily="50" charset="-128"/>
            </a:endParaRPr>
          </a:p>
        </p:txBody>
      </p:sp>
      <p:sp>
        <p:nvSpPr>
          <p:cNvPr id="4" name="テキスト ボックス 3"/>
          <p:cNvSpPr txBox="1"/>
          <p:nvPr/>
        </p:nvSpPr>
        <p:spPr>
          <a:xfrm>
            <a:off x="562998" y="2765865"/>
            <a:ext cx="8640960" cy="1569660"/>
          </a:xfrm>
          <a:prstGeom prst="rect">
            <a:avLst/>
          </a:prstGeom>
          <a:noFill/>
        </p:spPr>
        <p:txBody>
          <a:bodyPr wrap="square" rtlCol="0">
            <a:spAutoFit/>
          </a:bodyPr>
          <a:lstStyle/>
          <a:p>
            <a:pPr>
              <a:lnSpc>
                <a:spcPct val="150000"/>
              </a:lnSpc>
            </a:pPr>
            <a:r>
              <a:rPr lang="ja-JP" altLang="en-US" sz="3200" b="1" dirty="0">
                <a:latin typeface="メイリオ" pitchFamily="50" charset="-128"/>
                <a:ea typeface="メイリオ" pitchFamily="50" charset="-128"/>
              </a:rPr>
              <a:t>既存</a:t>
            </a:r>
            <a:r>
              <a:rPr lang="ja-JP" altLang="en-US" sz="3200" b="1" dirty="0" smtClean="0">
                <a:latin typeface="メイリオ" pitchFamily="50" charset="-128"/>
                <a:ea typeface="メイリオ" pitchFamily="50" charset="-128"/>
              </a:rPr>
              <a:t>の共有されたタグから</a:t>
            </a:r>
            <a:endParaRPr kumimoji="1" lang="en-US" altLang="ja-JP" sz="3200" b="1" dirty="0" smtClean="0">
              <a:latin typeface="メイリオ" pitchFamily="50" charset="-128"/>
              <a:ea typeface="メイリオ" pitchFamily="50" charset="-128"/>
            </a:endParaRPr>
          </a:p>
          <a:p>
            <a:pPr>
              <a:lnSpc>
                <a:spcPct val="150000"/>
              </a:lnSpc>
            </a:pPr>
            <a:r>
              <a:rPr lang="ja-JP" altLang="en-US" sz="3200" b="1" dirty="0" smtClean="0">
                <a:latin typeface="メイリオ" pitchFamily="50" charset="-128"/>
                <a:ea typeface="メイリオ" pitchFamily="50" charset="-128"/>
              </a:rPr>
              <a:t>候補となるタグを推定</a:t>
            </a:r>
            <a:endParaRPr kumimoji="1" lang="ja-JP" altLang="en-US" sz="3200" b="1" dirty="0">
              <a:latin typeface="メイリオ" pitchFamily="50" charset="-128"/>
              <a:ea typeface="メイリオ" pitchFamily="50" charset="-128"/>
            </a:endParaRPr>
          </a:p>
        </p:txBody>
      </p:sp>
      <p:pic>
        <p:nvPicPr>
          <p:cNvPr id="45060" name="Picture 4"/>
          <p:cNvPicPr>
            <a:picLocks noChangeAspect="1" noChangeArrowheads="1"/>
          </p:cNvPicPr>
          <p:nvPr/>
        </p:nvPicPr>
        <p:blipFill>
          <a:blip r:embed="rId4" cstate="print"/>
          <a:srcRect/>
          <a:stretch>
            <a:fillRect/>
          </a:stretch>
        </p:blipFill>
        <p:spPr bwMode="auto">
          <a:xfrm rot="20181023">
            <a:off x="4320689" y="5918236"/>
            <a:ext cx="1447800" cy="190500"/>
          </a:xfrm>
          <a:prstGeom prst="rect">
            <a:avLst/>
          </a:prstGeom>
          <a:noFill/>
          <a:ln w="9525">
            <a:noFill/>
            <a:miter lim="800000"/>
            <a:headEnd/>
            <a:tailEnd/>
          </a:ln>
        </p:spPr>
      </p:pic>
      <p:pic>
        <p:nvPicPr>
          <p:cNvPr id="15" name="図 14" descr="n.png"/>
          <p:cNvPicPr>
            <a:picLocks noChangeAspect="1"/>
          </p:cNvPicPr>
          <p:nvPr/>
        </p:nvPicPr>
        <p:blipFill>
          <a:blip r:embed="rId5" cstate="print"/>
          <a:stretch>
            <a:fillRect/>
          </a:stretch>
        </p:blipFill>
        <p:spPr>
          <a:xfrm rot="1478408">
            <a:off x="5274565" y="1949058"/>
            <a:ext cx="3733800" cy="4572000"/>
          </a:xfrm>
          <a:prstGeom prst="rect">
            <a:avLst/>
          </a:prstGeom>
        </p:spPr>
      </p:pic>
      <p:sp>
        <p:nvSpPr>
          <p:cNvPr id="3" name="正方形/長方形 2"/>
          <p:cNvSpPr/>
          <p:nvPr/>
        </p:nvSpPr>
        <p:spPr>
          <a:xfrm>
            <a:off x="1294801" y="1700808"/>
            <a:ext cx="7416824" cy="707886"/>
          </a:xfrm>
          <a:prstGeom prst="rect">
            <a:avLst/>
          </a:prstGeom>
        </p:spPr>
        <p:txBody>
          <a:bodyPr wrap="square">
            <a:spAutoFit/>
          </a:bodyPr>
          <a:lstStyle/>
          <a:p>
            <a:pPr algn="ctr"/>
            <a:r>
              <a:rPr lang="ja-JP" altLang="en-US" sz="4000" b="1" dirty="0">
                <a:latin typeface="メイリオ" pitchFamily="50" charset="-128"/>
                <a:ea typeface="メイリオ" pitchFamily="50" charset="-128"/>
                <a:cs typeface="メイリオ" pitchFamily="50" charset="-128"/>
              </a:rPr>
              <a:t>コメントとタグ</a:t>
            </a:r>
            <a:r>
              <a:rPr lang="ja-JP" altLang="en-US" sz="4000" b="1" dirty="0" smtClean="0">
                <a:latin typeface="メイリオ" pitchFamily="50" charset="-128"/>
                <a:ea typeface="メイリオ" pitchFamily="50" charset="-128"/>
                <a:cs typeface="メイリオ" pitchFamily="50" charset="-128"/>
              </a:rPr>
              <a:t>の関連性</a:t>
            </a:r>
            <a:r>
              <a:rPr lang="ja-JP" altLang="en-US" sz="4000" b="1" dirty="0">
                <a:latin typeface="メイリオ" pitchFamily="50" charset="-128"/>
                <a:ea typeface="メイリオ" pitchFamily="50" charset="-128"/>
                <a:cs typeface="メイリオ" pitchFamily="50" charset="-128"/>
              </a:rPr>
              <a:t>を学習</a:t>
            </a:r>
            <a:endParaRPr lang="en-US" altLang="ja-JP" sz="4000" b="1" dirty="0">
              <a:latin typeface="メイリオ" pitchFamily="50" charset="-128"/>
              <a:ea typeface="メイリオ" pitchFamily="50" charset="-128"/>
              <a:cs typeface="メイリオ" pitchFamily="50" charset="-128"/>
            </a:endParaRPr>
          </a:p>
        </p:txBody>
      </p:sp>
      <p:pic>
        <p:nvPicPr>
          <p:cNvPr id="8" name="Picture 2" descr="pointing, right icon"/>
          <p:cNvPicPr>
            <a:picLocks noChangeAspect="1" noChangeArrowheads="1"/>
          </p:cNvPicPr>
          <p:nvPr/>
        </p:nvPicPr>
        <p:blipFill>
          <a:blip r:embed="rId6" cstate="print"/>
          <a:srcRect/>
          <a:stretch>
            <a:fillRect/>
          </a:stretch>
        </p:blipFill>
        <p:spPr bwMode="auto">
          <a:xfrm>
            <a:off x="730460" y="1703601"/>
            <a:ext cx="613561" cy="587997"/>
          </a:xfrm>
          <a:prstGeom prst="rect">
            <a:avLst/>
          </a:prstGeom>
          <a:noFill/>
        </p:spPr>
      </p:pic>
    </p:spTree>
    <p:extLst>
      <p:ext uri="{BB962C8B-B14F-4D97-AF65-F5344CB8AC3E}">
        <p14:creationId xmlns:p14="http://schemas.microsoft.com/office/powerpoint/2010/main" val="35807634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2448272" cy="646331"/>
          </a:xfrm>
          <a:prstGeom prst="rect">
            <a:avLst/>
          </a:prstGeom>
          <a:noFill/>
        </p:spPr>
        <p:txBody>
          <a:bodyPr wrap="square" rtlCol="0">
            <a:spAutoFit/>
          </a:bodyPr>
          <a:lstStyle/>
          <a:p>
            <a:r>
              <a:rPr kumimoji="1" lang="ja-JP" altLang="en-US" sz="3600" u="sng" dirty="0" smtClean="0">
                <a:latin typeface="HG丸ｺﾞｼｯｸM-PRO" pitchFamily="50" charset="-128"/>
                <a:ea typeface="HG丸ｺﾞｼｯｸM-PRO" pitchFamily="50" charset="-128"/>
              </a:rPr>
              <a:t>提案手法</a:t>
            </a:r>
            <a:endParaRPr kumimoji="1" lang="ja-JP" altLang="en-US" sz="3600" u="sng" dirty="0">
              <a:latin typeface="HG丸ｺﾞｼｯｸM-PRO" pitchFamily="50" charset="-128"/>
              <a:ea typeface="HG丸ｺﾞｼｯｸM-PRO" pitchFamily="50" charset="-128"/>
            </a:endParaRPr>
          </a:p>
        </p:txBody>
      </p:sp>
      <p:sp>
        <p:nvSpPr>
          <p:cNvPr id="3" name="正方形/長方形 2"/>
          <p:cNvSpPr/>
          <p:nvPr/>
        </p:nvSpPr>
        <p:spPr>
          <a:xfrm>
            <a:off x="478572" y="5301208"/>
            <a:ext cx="8186857" cy="769441"/>
          </a:xfrm>
          <a:prstGeom prst="rect">
            <a:avLst/>
          </a:prstGeom>
        </p:spPr>
        <p:txBody>
          <a:bodyPr wrap="none">
            <a:spAutoFit/>
          </a:bodyPr>
          <a:lstStyle/>
          <a:p>
            <a:pPr algn="ctr"/>
            <a:r>
              <a:rPr lang="ja-JP" altLang="en-US" sz="4400" b="1" u="sng" dirty="0" smtClean="0">
                <a:latin typeface="メイリオ" pitchFamily="50" charset="-128"/>
                <a:ea typeface="メイリオ" pitchFamily="50" charset="-128"/>
                <a:cs typeface="メイリオ" pitchFamily="50" charset="-128"/>
              </a:rPr>
              <a:t>機械学習</a:t>
            </a:r>
            <a:r>
              <a:rPr lang="ja-JP" altLang="en-US" sz="2400" b="1" u="sng" dirty="0" smtClean="0">
                <a:latin typeface="メイリオ" pitchFamily="50" charset="-128"/>
                <a:ea typeface="メイリオ" pitchFamily="50" charset="-128"/>
                <a:cs typeface="メイリオ" pitchFamily="50" charset="-128"/>
              </a:rPr>
              <a:t>を用いた</a:t>
            </a:r>
            <a:r>
              <a:rPr lang="ja-JP" altLang="en-US" sz="4400" b="1" u="sng" dirty="0">
                <a:latin typeface="メイリオ" pitchFamily="50" charset="-128"/>
                <a:ea typeface="メイリオ" pitchFamily="50" charset="-128"/>
                <a:cs typeface="メイリオ" pitchFamily="50" charset="-128"/>
              </a:rPr>
              <a:t>テキスト</a:t>
            </a:r>
            <a:r>
              <a:rPr lang="zh-TW" altLang="en-US" sz="4400" b="1" u="sng" dirty="0" smtClean="0">
                <a:latin typeface="メイリオ" pitchFamily="50" charset="-128"/>
                <a:ea typeface="メイリオ" pitchFamily="50" charset="-128"/>
                <a:cs typeface="メイリオ" pitchFamily="50" charset="-128"/>
              </a:rPr>
              <a:t>分類問題</a:t>
            </a:r>
            <a:endParaRPr lang="ja-JP" altLang="en-US" sz="4400" b="1" u="sng" dirty="0">
              <a:latin typeface="メイリオ" pitchFamily="50" charset="-128"/>
              <a:ea typeface="メイリオ" pitchFamily="50" charset="-128"/>
              <a:cs typeface="メイリオ" pitchFamily="50" charset="-128"/>
            </a:endParaRPr>
          </a:p>
        </p:txBody>
      </p:sp>
      <p:sp>
        <p:nvSpPr>
          <p:cNvPr id="30" name="正方形/長方形 29"/>
          <p:cNvSpPr/>
          <p:nvPr/>
        </p:nvSpPr>
        <p:spPr>
          <a:xfrm>
            <a:off x="971600" y="1844824"/>
            <a:ext cx="7200800" cy="1938992"/>
          </a:xfrm>
          <a:prstGeom prst="rect">
            <a:avLst/>
          </a:prstGeom>
        </p:spPr>
        <p:txBody>
          <a:bodyPr wrap="square">
            <a:spAutoFit/>
          </a:bodyPr>
          <a:lstStyle/>
          <a:p>
            <a:pPr algn="ctr"/>
            <a:r>
              <a:rPr lang="ja-JP" altLang="en-US" sz="7200" b="1" dirty="0" smtClean="0">
                <a:latin typeface="メイリオ" pitchFamily="50" charset="-128"/>
                <a:ea typeface="メイリオ" pitchFamily="50" charset="-128"/>
                <a:cs typeface="メイリオ" pitchFamily="50" charset="-128"/>
              </a:rPr>
              <a:t>コメント</a:t>
            </a:r>
            <a:r>
              <a:rPr lang="ja-JP" altLang="en-US" sz="4800" b="1" dirty="0" smtClean="0">
                <a:latin typeface="メイリオ" pitchFamily="50" charset="-128"/>
                <a:ea typeface="メイリオ" pitchFamily="50" charset="-128"/>
                <a:cs typeface="メイリオ" pitchFamily="50" charset="-128"/>
              </a:rPr>
              <a:t>と</a:t>
            </a:r>
            <a:r>
              <a:rPr lang="ja-JP" altLang="en-US" sz="7200" b="1" dirty="0" smtClean="0">
                <a:latin typeface="メイリオ" pitchFamily="50" charset="-128"/>
                <a:ea typeface="メイリオ" pitchFamily="50" charset="-128"/>
                <a:cs typeface="メイリオ" pitchFamily="50" charset="-128"/>
              </a:rPr>
              <a:t>タグ</a:t>
            </a:r>
            <a:r>
              <a:rPr lang="ja-JP" altLang="en-US" sz="4800" b="1" dirty="0" smtClean="0">
                <a:latin typeface="メイリオ" pitchFamily="50" charset="-128"/>
                <a:ea typeface="メイリオ" pitchFamily="50" charset="-128"/>
                <a:cs typeface="メイリオ" pitchFamily="50" charset="-128"/>
              </a:rPr>
              <a:t>の</a:t>
            </a:r>
            <a:endParaRPr lang="en-US" altLang="ja-JP" sz="4800" b="1" dirty="0" smtClean="0">
              <a:latin typeface="メイリオ" pitchFamily="50" charset="-128"/>
              <a:ea typeface="メイリオ" pitchFamily="50" charset="-128"/>
              <a:cs typeface="メイリオ" pitchFamily="50" charset="-128"/>
            </a:endParaRPr>
          </a:p>
          <a:p>
            <a:pPr algn="ctr"/>
            <a:r>
              <a:rPr lang="ja-JP" altLang="en-US" sz="4800" b="1" dirty="0" smtClean="0">
                <a:latin typeface="メイリオ" pitchFamily="50" charset="-128"/>
                <a:ea typeface="メイリオ" pitchFamily="50" charset="-128"/>
                <a:cs typeface="メイリオ" pitchFamily="50" charset="-128"/>
              </a:rPr>
              <a:t>関連性を学習</a:t>
            </a:r>
            <a:endParaRPr lang="en-US" altLang="ja-JP" sz="4800" b="1" dirty="0">
              <a:latin typeface="メイリオ" pitchFamily="50" charset="-128"/>
              <a:ea typeface="メイリオ" pitchFamily="50" charset="-128"/>
              <a:cs typeface="メイリオ" pitchFamily="50" charset="-128"/>
            </a:endParaRPr>
          </a:p>
        </p:txBody>
      </p:sp>
      <p:sp>
        <p:nvSpPr>
          <p:cNvPr id="31" name="正方形/長方形 30"/>
          <p:cNvSpPr/>
          <p:nvPr/>
        </p:nvSpPr>
        <p:spPr>
          <a:xfrm>
            <a:off x="971600" y="4191471"/>
            <a:ext cx="7200800" cy="461665"/>
          </a:xfrm>
          <a:prstGeom prst="rect">
            <a:avLst/>
          </a:prstGeom>
        </p:spPr>
        <p:txBody>
          <a:bodyPr wrap="square">
            <a:spAutoFit/>
          </a:bodyPr>
          <a:lstStyle/>
          <a:p>
            <a:pPr algn="ctr"/>
            <a:r>
              <a:rPr lang="ja-JP" altLang="en-US" sz="2400" b="1" dirty="0" smtClean="0">
                <a:latin typeface="メイリオ" pitchFamily="50" charset="-128"/>
                <a:ea typeface="メイリオ" pitchFamily="50" charset="-128"/>
                <a:cs typeface="メイリオ" pitchFamily="50" charset="-128"/>
              </a:rPr>
              <a:t>その結果をタグ</a:t>
            </a:r>
            <a:r>
              <a:rPr lang="ja-JP" altLang="en-US" sz="2400" b="1" dirty="0">
                <a:latin typeface="メイリオ" pitchFamily="50" charset="-128"/>
                <a:ea typeface="メイリオ" pitchFamily="50" charset="-128"/>
                <a:cs typeface="メイリオ" pitchFamily="50" charset="-128"/>
              </a:rPr>
              <a:t>が未定</a:t>
            </a:r>
            <a:r>
              <a:rPr lang="ja-JP" altLang="en-US" sz="2400" b="1" dirty="0" smtClean="0">
                <a:latin typeface="メイリオ" pitchFamily="50" charset="-128"/>
                <a:ea typeface="メイリオ" pitchFamily="50" charset="-128"/>
                <a:cs typeface="メイリオ" pitchFamily="50" charset="-128"/>
              </a:rPr>
              <a:t>の動画のコメントに適用</a:t>
            </a:r>
            <a:endParaRPr lang="en-US" altLang="ja-JP" sz="2400" b="1" dirty="0" smtClean="0">
              <a:latin typeface="メイリオ" pitchFamily="50" charset="-128"/>
              <a:ea typeface="メイリオ" pitchFamily="50" charset="-128"/>
              <a:cs typeface="メイリオ" pitchFamily="50" charset="-128"/>
            </a:endParaRPr>
          </a:p>
        </p:txBody>
      </p:sp>
      <p:sp>
        <p:nvSpPr>
          <p:cNvPr id="32" name="正方形/長方形 31"/>
          <p:cNvSpPr/>
          <p:nvPr/>
        </p:nvSpPr>
        <p:spPr>
          <a:xfrm>
            <a:off x="683568" y="1412776"/>
            <a:ext cx="3096344" cy="400110"/>
          </a:xfrm>
          <a:prstGeom prst="rect">
            <a:avLst/>
          </a:prstGeom>
        </p:spPr>
        <p:txBody>
          <a:bodyPr wrap="square">
            <a:spAutoFit/>
          </a:bodyPr>
          <a:lstStyle/>
          <a:p>
            <a:r>
              <a:rPr lang="ja-JP" altLang="en-US" sz="2000" b="1" dirty="0" smtClean="0">
                <a:latin typeface="メイリオ" pitchFamily="50" charset="-128"/>
                <a:ea typeface="メイリオ" pitchFamily="50" charset="-128"/>
                <a:cs typeface="メイリオ" pitchFamily="50" charset="-128"/>
              </a:rPr>
              <a:t>既存の動画に付けられた</a:t>
            </a:r>
            <a:endParaRPr lang="en-US" altLang="ja-JP" sz="2000" b="1" dirty="0" smtClean="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67629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611560" y="404664"/>
            <a:ext cx="4968552"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タグ</a:t>
            </a:r>
            <a:r>
              <a:rPr lang="ja-JP" altLang="en-US" sz="3600" u="sng" dirty="0">
                <a:latin typeface="HG丸ｺﾞｼｯｸM-PRO" pitchFamily="50" charset="-128"/>
                <a:ea typeface="HG丸ｺﾞｼｯｸM-PRO" pitchFamily="50" charset="-128"/>
              </a:rPr>
              <a:t>推定</a:t>
            </a:r>
            <a:r>
              <a:rPr lang="ja-JP" altLang="en-US" sz="3600" u="sng" dirty="0" smtClean="0">
                <a:latin typeface="HG丸ｺﾞｼｯｸM-PRO" pitchFamily="50" charset="-128"/>
                <a:ea typeface="HG丸ｺﾞｼｯｸM-PRO" pitchFamily="50" charset="-128"/>
              </a:rPr>
              <a:t>の</a:t>
            </a:r>
            <a:r>
              <a:rPr lang="ja-JP" altLang="en-US" sz="3600" u="sng" dirty="0">
                <a:latin typeface="HG丸ｺﾞｼｯｸM-PRO" pitchFamily="50" charset="-128"/>
                <a:ea typeface="HG丸ｺﾞｼｯｸM-PRO" pitchFamily="50" charset="-128"/>
              </a:rPr>
              <a:t>手順</a:t>
            </a:r>
            <a:endParaRPr kumimoji="1" lang="ja-JP" altLang="en-US" sz="3600" u="sng" dirty="0">
              <a:latin typeface="HG丸ｺﾞｼｯｸM-PRO" pitchFamily="50" charset="-128"/>
              <a:ea typeface="HG丸ｺﾞｼｯｸM-PRO" pitchFamily="50" charset="-128"/>
            </a:endParaRPr>
          </a:p>
        </p:txBody>
      </p:sp>
      <p:sp>
        <p:nvSpPr>
          <p:cNvPr id="7" name="テキスト ボックス 6"/>
          <p:cNvSpPr txBox="1"/>
          <p:nvPr/>
        </p:nvSpPr>
        <p:spPr>
          <a:xfrm>
            <a:off x="2627784" y="6165304"/>
            <a:ext cx="3114600" cy="584775"/>
          </a:xfrm>
          <a:prstGeom prst="rect">
            <a:avLst/>
          </a:prstGeom>
          <a:noFill/>
        </p:spPr>
        <p:txBody>
          <a:bodyPr wrap="square" rtlCol="0">
            <a:spAutoFit/>
          </a:bodyPr>
          <a:lstStyle/>
          <a:p>
            <a:r>
              <a:rPr lang="ja-JP" altLang="en-US" sz="3200" b="1" dirty="0">
                <a:latin typeface="メイリオ" pitchFamily="50" charset="-128"/>
                <a:ea typeface="メイリオ" pitchFamily="50" charset="-128"/>
                <a:cs typeface="メイリオ" pitchFamily="50" charset="-128"/>
              </a:rPr>
              <a:t>訓練データ</a:t>
            </a:r>
            <a:endParaRPr kumimoji="1" lang="ja-JP" altLang="en-US" sz="3200" b="1" dirty="0">
              <a:latin typeface="メイリオ" pitchFamily="50" charset="-128"/>
              <a:ea typeface="メイリオ" pitchFamily="50" charset="-128"/>
              <a:cs typeface="メイリオ" pitchFamily="50" charset="-128"/>
            </a:endParaRPr>
          </a:p>
        </p:txBody>
      </p:sp>
      <p:sp>
        <p:nvSpPr>
          <p:cNvPr id="8" name="テキスト ボックス 7"/>
          <p:cNvSpPr txBox="1"/>
          <p:nvPr/>
        </p:nvSpPr>
        <p:spPr>
          <a:xfrm>
            <a:off x="6065912" y="6156593"/>
            <a:ext cx="3114600" cy="584775"/>
          </a:xfrm>
          <a:prstGeom prst="rect">
            <a:avLst/>
          </a:prstGeom>
          <a:noFill/>
        </p:spPr>
        <p:txBody>
          <a:bodyPr wrap="square" rtlCol="0">
            <a:spAutoFit/>
          </a:bodyPr>
          <a:lstStyle/>
          <a:p>
            <a:r>
              <a:rPr lang="ja-JP" altLang="en-US" sz="3200" b="1" dirty="0">
                <a:latin typeface="メイリオ" pitchFamily="50" charset="-128"/>
                <a:ea typeface="メイリオ" pitchFamily="50" charset="-128"/>
                <a:cs typeface="メイリオ" pitchFamily="50" charset="-128"/>
              </a:rPr>
              <a:t>テスト</a:t>
            </a:r>
            <a:r>
              <a:rPr lang="ja-JP" altLang="en-US" sz="3200" b="1" dirty="0" smtClean="0">
                <a:latin typeface="メイリオ" pitchFamily="50" charset="-128"/>
                <a:ea typeface="メイリオ" pitchFamily="50" charset="-128"/>
                <a:cs typeface="メイリオ" pitchFamily="50" charset="-128"/>
              </a:rPr>
              <a:t>データ</a:t>
            </a:r>
            <a:endParaRPr kumimoji="1" lang="ja-JP" altLang="en-US" sz="3200" b="1" dirty="0">
              <a:latin typeface="メイリオ" pitchFamily="50" charset="-128"/>
              <a:ea typeface="メイリオ" pitchFamily="50" charset="-128"/>
              <a:cs typeface="メイリオ" pitchFamily="50" charset="-128"/>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348" y="2043934"/>
            <a:ext cx="6993305" cy="408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テキスト ボックス 11"/>
          <p:cNvSpPr txBox="1"/>
          <p:nvPr/>
        </p:nvSpPr>
        <p:spPr>
          <a:xfrm>
            <a:off x="611536" y="1305599"/>
            <a:ext cx="2304280" cy="830997"/>
          </a:xfrm>
          <a:prstGeom prst="rect">
            <a:avLst/>
          </a:prstGeom>
          <a:noFill/>
        </p:spPr>
        <p:txBody>
          <a:bodyPr wrap="square" rtlCol="0">
            <a:spAutoFit/>
          </a:bodyPr>
          <a:lstStyle/>
          <a:p>
            <a:pPr algn="ctr"/>
            <a:r>
              <a:rPr kumimoji="1" lang="ja-JP" altLang="en-US" sz="2400" b="1" dirty="0" smtClean="0">
                <a:latin typeface="HG丸ｺﾞｼｯｸM-PRO" pitchFamily="50" charset="-128"/>
                <a:ea typeface="HG丸ｺﾞｼｯｸM-PRO" pitchFamily="50" charset="-128"/>
              </a:rPr>
              <a:t>動画情報</a:t>
            </a:r>
            <a:endParaRPr kumimoji="1" lang="en-US" altLang="ja-JP" sz="2400" b="1" dirty="0" smtClean="0">
              <a:latin typeface="HG丸ｺﾞｼｯｸM-PRO" pitchFamily="50" charset="-128"/>
              <a:ea typeface="HG丸ｺﾞｼｯｸM-PRO" pitchFamily="50" charset="-128"/>
            </a:endParaRPr>
          </a:p>
          <a:p>
            <a:pPr algn="ctr"/>
            <a:r>
              <a:rPr lang="ja-JP" altLang="en-US" sz="2400" b="1" dirty="0" smtClean="0">
                <a:latin typeface="HG丸ｺﾞｼｯｸM-PRO" pitchFamily="50" charset="-128"/>
                <a:ea typeface="HG丸ｺﾞｼｯｸM-PRO" pitchFamily="50" charset="-128"/>
              </a:rPr>
              <a:t>の</a:t>
            </a:r>
            <a:r>
              <a:rPr kumimoji="1" lang="ja-JP" altLang="en-US" sz="2400" b="1" dirty="0" smtClean="0">
                <a:latin typeface="HG丸ｺﾞｼｯｸM-PRO" pitchFamily="50" charset="-128"/>
                <a:ea typeface="HG丸ｺﾞｼｯｸM-PRO" pitchFamily="50" charset="-128"/>
              </a:rPr>
              <a:t>取得</a:t>
            </a:r>
            <a:endParaRPr kumimoji="1" lang="ja-JP" altLang="en-US" sz="2400" b="1" dirty="0">
              <a:latin typeface="HG丸ｺﾞｼｯｸM-PRO" pitchFamily="50" charset="-128"/>
              <a:ea typeface="HG丸ｺﾞｼｯｸM-PRO" pitchFamily="50" charset="-128"/>
            </a:endParaRPr>
          </a:p>
        </p:txBody>
      </p:sp>
      <p:sp>
        <p:nvSpPr>
          <p:cNvPr id="13" name="テキスト ボックス 12"/>
          <p:cNvSpPr txBox="1"/>
          <p:nvPr/>
        </p:nvSpPr>
        <p:spPr>
          <a:xfrm>
            <a:off x="2450377" y="1305599"/>
            <a:ext cx="4176464" cy="830997"/>
          </a:xfrm>
          <a:prstGeom prst="rect">
            <a:avLst/>
          </a:prstGeom>
          <a:noFill/>
        </p:spPr>
        <p:txBody>
          <a:bodyPr wrap="square" rtlCol="0">
            <a:spAutoFit/>
          </a:bodyPr>
          <a:lstStyle/>
          <a:p>
            <a:pPr algn="ctr"/>
            <a:r>
              <a:rPr kumimoji="1" lang="ja-JP" altLang="en-US" sz="2400" b="1" dirty="0" smtClean="0">
                <a:latin typeface="HG丸ｺﾞｼｯｸM-PRO" pitchFamily="50" charset="-128"/>
                <a:ea typeface="HG丸ｺﾞｼｯｸM-PRO" pitchFamily="50" charset="-128"/>
              </a:rPr>
              <a:t>機械学習に</a:t>
            </a:r>
            <a:r>
              <a:rPr lang="ja-JP" altLang="en-US" sz="2400" b="1" dirty="0" smtClean="0">
                <a:latin typeface="HG丸ｺﾞｼｯｸM-PRO" pitchFamily="50" charset="-128"/>
                <a:ea typeface="HG丸ｺﾞｼｯｸM-PRO" pitchFamily="50" charset="-128"/>
              </a:rPr>
              <a:t>よる</a:t>
            </a:r>
            <a:endParaRPr lang="en-US" altLang="ja-JP" sz="2400" b="1" dirty="0" smtClean="0">
              <a:latin typeface="HG丸ｺﾞｼｯｸM-PRO" pitchFamily="50" charset="-128"/>
              <a:ea typeface="HG丸ｺﾞｼｯｸM-PRO" pitchFamily="50" charset="-128"/>
            </a:endParaRPr>
          </a:p>
          <a:p>
            <a:pPr algn="ctr"/>
            <a:r>
              <a:rPr lang="ja-JP" altLang="en-US" sz="2400" b="1" dirty="0" smtClean="0">
                <a:latin typeface="HG丸ｺﾞｼｯｸM-PRO" pitchFamily="50" charset="-128"/>
                <a:ea typeface="HG丸ｺﾞｼｯｸM-PRO" pitchFamily="50" charset="-128"/>
              </a:rPr>
              <a:t>タグ推定</a:t>
            </a:r>
            <a:endParaRPr kumimoji="1" lang="ja-JP" altLang="en-US" sz="2400" b="1" dirty="0">
              <a:latin typeface="HG丸ｺﾞｼｯｸM-PRO" pitchFamily="50" charset="-128"/>
              <a:ea typeface="HG丸ｺﾞｼｯｸM-PRO" pitchFamily="50" charset="-128"/>
            </a:endParaRPr>
          </a:p>
        </p:txBody>
      </p:sp>
      <p:sp>
        <p:nvSpPr>
          <p:cNvPr id="14" name="テキスト ボックス 13"/>
          <p:cNvSpPr txBox="1"/>
          <p:nvPr/>
        </p:nvSpPr>
        <p:spPr>
          <a:xfrm>
            <a:off x="5940152" y="1290536"/>
            <a:ext cx="2664296" cy="830997"/>
          </a:xfrm>
          <a:prstGeom prst="rect">
            <a:avLst/>
          </a:prstGeom>
          <a:noFill/>
        </p:spPr>
        <p:txBody>
          <a:bodyPr wrap="square" rtlCol="0">
            <a:spAutoFit/>
          </a:bodyPr>
          <a:lstStyle/>
          <a:p>
            <a:pPr algn="ctr"/>
            <a:r>
              <a:rPr kumimoji="1" lang="ja-JP" altLang="en-US" sz="2400" b="1" dirty="0" smtClean="0">
                <a:latin typeface="HG丸ｺﾞｼｯｸM-PRO" pitchFamily="50" charset="-128"/>
                <a:ea typeface="HG丸ｺﾞｼｯｸM-PRO" pitchFamily="50" charset="-128"/>
              </a:rPr>
              <a:t>タグを推定</a:t>
            </a:r>
            <a:endParaRPr kumimoji="1" lang="en-US" altLang="ja-JP" sz="2400" b="1" dirty="0" smtClean="0">
              <a:latin typeface="HG丸ｺﾞｼｯｸM-PRO" pitchFamily="50" charset="-128"/>
              <a:ea typeface="HG丸ｺﾞｼｯｸM-PRO" pitchFamily="50" charset="-128"/>
            </a:endParaRPr>
          </a:p>
          <a:p>
            <a:pPr algn="ctr"/>
            <a:r>
              <a:rPr kumimoji="1" lang="ja-JP" altLang="en-US" sz="2400" b="1" dirty="0" smtClean="0">
                <a:latin typeface="HG丸ｺﾞｼｯｸM-PRO" pitchFamily="50" charset="-128"/>
                <a:ea typeface="HG丸ｺﾞｼｯｸM-PRO" pitchFamily="50" charset="-128"/>
              </a:rPr>
              <a:t>したい動画</a:t>
            </a:r>
            <a:endParaRPr kumimoji="1" lang="ja-JP" altLang="en-US" sz="2400" b="1"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3992267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764704"/>
            <a:ext cx="6840760" cy="646331"/>
          </a:xfrm>
          <a:prstGeom prst="rect">
            <a:avLst/>
          </a:prstGeom>
          <a:noFill/>
        </p:spPr>
        <p:txBody>
          <a:bodyPr wrap="square" rtlCol="0">
            <a:spAutoFit/>
          </a:bodyPr>
          <a:lstStyle/>
          <a:p>
            <a:endParaRPr kumimoji="1" lang="en-US" altLang="ja-JP" dirty="0" smtClean="0"/>
          </a:p>
          <a:p>
            <a:endParaRPr kumimoji="1" lang="ja-JP" altLang="en-US" dirty="0"/>
          </a:p>
        </p:txBody>
      </p:sp>
      <p:sp>
        <p:nvSpPr>
          <p:cNvPr id="3" name="テキスト ボックス 2"/>
          <p:cNvSpPr txBox="1"/>
          <p:nvPr/>
        </p:nvSpPr>
        <p:spPr>
          <a:xfrm>
            <a:off x="683568" y="886068"/>
            <a:ext cx="6624736" cy="3046988"/>
          </a:xfrm>
          <a:prstGeom prst="rect">
            <a:avLst/>
          </a:prstGeom>
          <a:noFill/>
        </p:spPr>
        <p:txBody>
          <a:bodyPr wrap="square" rtlCol="0">
            <a:spAutoFit/>
          </a:bodyPr>
          <a:lstStyle/>
          <a:p>
            <a:r>
              <a:rPr lang="ja-JP" altLang="en-US" sz="9600" b="1" dirty="0" smtClean="0">
                <a:latin typeface="メイリオ" pitchFamily="50" charset="-128"/>
                <a:ea typeface="メイリオ" pitchFamily="50" charset="-128"/>
                <a:cs typeface="メイリオ" pitchFamily="50" charset="-128"/>
              </a:rPr>
              <a:t>訓練データ</a:t>
            </a:r>
            <a:endParaRPr lang="en-US" altLang="ja-JP" sz="9600" b="1" dirty="0">
              <a:latin typeface="メイリオ" pitchFamily="50" charset="-128"/>
              <a:ea typeface="メイリオ" pitchFamily="50" charset="-128"/>
              <a:cs typeface="メイリオ" pitchFamily="50" charset="-128"/>
            </a:endParaRPr>
          </a:p>
          <a:p>
            <a:r>
              <a:rPr kumimoji="1" lang="ja-JP" altLang="en-US" sz="9600" b="1" dirty="0" smtClean="0">
                <a:latin typeface="メイリオ" pitchFamily="50" charset="-128"/>
                <a:ea typeface="メイリオ" pitchFamily="50" charset="-128"/>
                <a:cs typeface="メイリオ" pitchFamily="50" charset="-128"/>
              </a:rPr>
              <a:t>の作成</a:t>
            </a:r>
            <a:endParaRPr kumimoji="1" lang="ja-JP" altLang="en-US" sz="9600" b="1" dirty="0">
              <a:latin typeface="メイリオ" pitchFamily="50" charset="-128"/>
              <a:ea typeface="メイリオ" pitchFamily="50" charset="-128"/>
              <a:cs typeface="メイリオ" pitchFamily="50" charset="-128"/>
            </a:endParaRPr>
          </a:p>
        </p:txBody>
      </p:sp>
      <p:sp>
        <p:nvSpPr>
          <p:cNvPr id="4" name="テキスト ボックス 3"/>
          <p:cNvSpPr txBox="1"/>
          <p:nvPr/>
        </p:nvSpPr>
        <p:spPr>
          <a:xfrm>
            <a:off x="6084168" y="3931309"/>
            <a:ext cx="2880320" cy="3170099"/>
          </a:xfrm>
          <a:prstGeom prst="rect">
            <a:avLst/>
          </a:prstGeom>
          <a:noFill/>
        </p:spPr>
        <p:txBody>
          <a:bodyPr wrap="square" rtlCol="0">
            <a:spAutoFit/>
          </a:bodyPr>
          <a:lstStyle/>
          <a:p>
            <a:r>
              <a:rPr lang="ja-JP" altLang="en-US" sz="20000" b="1" dirty="0">
                <a:latin typeface="メイリオ" pitchFamily="50" charset="-128"/>
                <a:ea typeface="メイリオ" pitchFamily="50" charset="-128"/>
                <a:cs typeface="メイリオ" pitchFamily="50" charset="-128"/>
              </a:rPr>
              <a:t>①</a:t>
            </a:r>
            <a:endParaRPr kumimoji="1" lang="ja-JP" altLang="en-US" sz="20000" b="1" dirty="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6824201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4464496" cy="646331"/>
          </a:xfrm>
          <a:prstGeom prst="rect">
            <a:avLst/>
          </a:prstGeom>
          <a:noFill/>
        </p:spPr>
        <p:txBody>
          <a:bodyPr wrap="square" rtlCol="0">
            <a:spAutoFit/>
          </a:bodyPr>
          <a:lstStyle/>
          <a:p>
            <a:r>
              <a:rPr lang="ja-JP" altLang="en-US" sz="3600" u="sng" dirty="0">
                <a:latin typeface="HG丸ｺﾞｼｯｸM-PRO" pitchFamily="50" charset="-128"/>
                <a:ea typeface="HG丸ｺﾞｼｯｸM-PRO" pitchFamily="50" charset="-128"/>
              </a:rPr>
              <a:t>コメント</a:t>
            </a:r>
            <a:r>
              <a:rPr lang="ja-JP" altLang="en-US" sz="3600" u="sng" dirty="0" smtClean="0">
                <a:latin typeface="HG丸ｺﾞｼｯｸM-PRO" pitchFamily="50" charset="-128"/>
                <a:ea typeface="HG丸ｺﾞｼｯｸM-PRO" pitchFamily="50" charset="-128"/>
              </a:rPr>
              <a:t>の単語分割</a:t>
            </a:r>
            <a:endParaRPr kumimoji="1" lang="ja-JP" altLang="en-US" sz="3600" u="sng" dirty="0">
              <a:latin typeface="HG丸ｺﾞｼｯｸM-PRO" pitchFamily="50" charset="-128"/>
              <a:ea typeface="HG丸ｺﾞｼｯｸM-PRO" pitchFamily="50" charset="-128"/>
            </a:endParaRPr>
          </a:p>
        </p:txBody>
      </p:sp>
      <p:sp>
        <p:nvSpPr>
          <p:cNvPr id="3" name="テキスト ボックス 2"/>
          <p:cNvSpPr txBox="1"/>
          <p:nvPr/>
        </p:nvSpPr>
        <p:spPr>
          <a:xfrm>
            <a:off x="552519" y="1443598"/>
            <a:ext cx="8038962" cy="2554545"/>
          </a:xfrm>
          <a:prstGeom prst="rect">
            <a:avLst/>
          </a:prstGeom>
          <a:noFill/>
        </p:spPr>
        <p:txBody>
          <a:bodyPr wrap="square" rtlCol="0">
            <a:spAutoFit/>
          </a:bodyPr>
          <a:lstStyle/>
          <a:p>
            <a:pPr algn="ctr"/>
            <a:r>
              <a:rPr kumimoji="1" lang="ja-JP" altLang="en-US" sz="8000" b="1" dirty="0" smtClean="0">
                <a:latin typeface="メイリオ" pitchFamily="50" charset="-128"/>
                <a:ea typeface="メイリオ" pitchFamily="50" charset="-128"/>
                <a:cs typeface="メイリオ" pitchFamily="50" charset="-128"/>
              </a:rPr>
              <a:t>形態素解析</a:t>
            </a:r>
            <a:endParaRPr kumimoji="1" lang="en-US" altLang="ja-JP" sz="8000" b="1" dirty="0" smtClean="0">
              <a:latin typeface="メイリオ" pitchFamily="50" charset="-128"/>
              <a:ea typeface="メイリオ" pitchFamily="50" charset="-128"/>
              <a:cs typeface="メイリオ" pitchFamily="50" charset="-128"/>
            </a:endParaRPr>
          </a:p>
          <a:p>
            <a:pPr algn="ctr"/>
            <a:r>
              <a:rPr lang="en-US" altLang="ja-JP" sz="8000" b="1" dirty="0">
                <a:latin typeface="メイリオ" pitchFamily="50" charset="-128"/>
                <a:ea typeface="メイリオ" pitchFamily="50" charset="-128"/>
                <a:cs typeface="メイリオ" pitchFamily="50" charset="-128"/>
              </a:rPr>
              <a:t>MeCab</a:t>
            </a:r>
            <a:endParaRPr kumimoji="1" lang="ja-JP" altLang="en-US" sz="8000" b="1" dirty="0">
              <a:latin typeface="メイリオ" pitchFamily="50" charset="-128"/>
              <a:ea typeface="メイリオ" pitchFamily="50" charset="-128"/>
              <a:cs typeface="メイリオ" pitchFamily="50" charset="-128"/>
            </a:endParaRPr>
          </a:p>
        </p:txBody>
      </p:sp>
      <p:sp>
        <p:nvSpPr>
          <p:cNvPr id="7" name="角丸四角形 6"/>
          <p:cNvSpPr/>
          <p:nvPr/>
        </p:nvSpPr>
        <p:spPr>
          <a:xfrm>
            <a:off x="2123728" y="5517231"/>
            <a:ext cx="1368152" cy="648072"/>
          </a:xfrm>
          <a:prstGeom prst="round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612000" rtlCol="0" anchor="b" anchorCtr="0"/>
          <a:lstStyle/>
          <a:p>
            <a:pPr algn="ctr"/>
            <a:r>
              <a:rPr kumimoji="1" lang="ja-JP" altLang="en-US" sz="2800" b="1" dirty="0" smtClean="0">
                <a:solidFill>
                  <a:schemeClr val="tx1"/>
                </a:solidFill>
                <a:latin typeface="メイリオ" pitchFamily="50" charset="-128"/>
                <a:ea typeface="メイリオ" pitchFamily="50" charset="-128"/>
                <a:cs typeface="メイリオ" pitchFamily="50" charset="-128"/>
              </a:rPr>
              <a:t>名詞</a:t>
            </a:r>
            <a:endParaRPr kumimoji="1" lang="ja-JP" altLang="en-US" sz="2800" b="1" dirty="0">
              <a:solidFill>
                <a:schemeClr val="tx1"/>
              </a:solidFill>
              <a:latin typeface="メイリオ" pitchFamily="50" charset="-128"/>
              <a:ea typeface="メイリオ" pitchFamily="50" charset="-128"/>
              <a:cs typeface="メイリオ" pitchFamily="50" charset="-128"/>
            </a:endParaRPr>
          </a:p>
        </p:txBody>
      </p:sp>
      <p:sp>
        <p:nvSpPr>
          <p:cNvPr id="8" name="角丸四角形 7"/>
          <p:cNvSpPr/>
          <p:nvPr/>
        </p:nvSpPr>
        <p:spPr>
          <a:xfrm>
            <a:off x="3887924" y="5517231"/>
            <a:ext cx="1368152" cy="648072"/>
          </a:xfrm>
          <a:prstGeom prst="round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180000" rtlCol="0" anchor="ctr"/>
          <a:lstStyle/>
          <a:p>
            <a:pPr algn="ctr"/>
            <a:r>
              <a:rPr lang="ja-JP" altLang="en-US" sz="2800" b="1" dirty="0" smtClean="0">
                <a:solidFill>
                  <a:schemeClr val="tx1"/>
                </a:solidFill>
                <a:latin typeface="メイリオ" pitchFamily="50" charset="-128"/>
                <a:ea typeface="メイリオ" pitchFamily="50" charset="-128"/>
                <a:cs typeface="メイリオ" pitchFamily="50" charset="-128"/>
              </a:rPr>
              <a:t>形容詞</a:t>
            </a:r>
            <a:endParaRPr kumimoji="1" lang="ja-JP" altLang="en-US" sz="2800" b="1" dirty="0">
              <a:solidFill>
                <a:schemeClr val="tx1"/>
              </a:solidFill>
              <a:latin typeface="メイリオ" pitchFamily="50" charset="-128"/>
              <a:ea typeface="メイリオ" pitchFamily="50" charset="-128"/>
              <a:cs typeface="メイリオ" pitchFamily="50" charset="-128"/>
            </a:endParaRPr>
          </a:p>
        </p:txBody>
      </p:sp>
      <p:sp>
        <p:nvSpPr>
          <p:cNvPr id="9" name="角丸四角形 8"/>
          <p:cNvSpPr/>
          <p:nvPr/>
        </p:nvSpPr>
        <p:spPr>
          <a:xfrm>
            <a:off x="5652120" y="5517231"/>
            <a:ext cx="1368152" cy="648072"/>
          </a:xfrm>
          <a:prstGeom prst="round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ja-JP" altLang="en-US" sz="2800" b="1" dirty="0" smtClean="0">
                <a:solidFill>
                  <a:schemeClr val="tx1"/>
                </a:solidFill>
                <a:latin typeface="メイリオ" pitchFamily="50" charset="-128"/>
                <a:ea typeface="メイリオ" pitchFamily="50" charset="-128"/>
                <a:cs typeface="メイリオ" pitchFamily="50" charset="-128"/>
              </a:rPr>
              <a:t>副詞</a:t>
            </a:r>
            <a:endParaRPr kumimoji="1" lang="ja-JP" altLang="en-US" sz="2800" b="1" dirty="0">
              <a:solidFill>
                <a:schemeClr val="tx1"/>
              </a:solidFill>
              <a:latin typeface="メイリオ" pitchFamily="50" charset="-128"/>
              <a:ea typeface="メイリオ" pitchFamily="50" charset="-128"/>
              <a:cs typeface="メイリオ" pitchFamily="50" charset="-128"/>
            </a:endParaRPr>
          </a:p>
        </p:txBody>
      </p:sp>
      <p:sp>
        <p:nvSpPr>
          <p:cNvPr id="10" name="角丸四角形 9"/>
          <p:cNvSpPr/>
          <p:nvPr/>
        </p:nvSpPr>
        <p:spPr>
          <a:xfrm>
            <a:off x="2123728" y="4869160"/>
            <a:ext cx="4896544" cy="447108"/>
          </a:xfrm>
          <a:prstGeom prst="round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dirty="0" smtClean="0">
                <a:solidFill>
                  <a:schemeClr val="tx1"/>
                </a:solidFill>
                <a:latin typeface="HG丸ｺﾞｼｯｸM-PRO" pitchFamily="50" charset="-128"/>
                <a:ea typeface="HG丸ｺﾞｼｯｸM-PRO" pitchFamily="50" charset="-128"/>
              </a:rPr>
              <a:t>コメント</a:t>
            </a:r>
            <a:endParaRPr kumimoji="1" lang="ja-JP" altLang="en-US" dirty="0">
              <a:solidFill>
                <a:schemeClr val="tx1"/>
              </a:solidFill>
              <a:latin typeface="HG丸ｺﾞｼｯｸM-PRO" pitchFamily="50" charset="-128"/>
              <a:ea typeface="HG丸ｺﾞｼｯｸM-PRO" pitchFamily="50" charset="-128"/>
            </a:endParaRPr>
          </a:p>
        </p:txBody>
      </p:sp>
      <p:cxnSp>
        <p:nvCxnSpPr>
          <p:cNvPr id="17" name="直線矢印コネクタ 16"/>
          <p:cNvCxnSpPr/>
          <p:nvPr/>
        </p:nvCxnSpPr>
        <p:spPr>
          <a:xfrm>
            <a:off x="2815945" y="5316268"/>
            <a:ext cx="0" cy="327124"/>
          </a:xfrm>
          <a:prstGeom prst="straightConnector1">
            <a:avLst/>
          </a:prstGeom>
          <a:ln>
            <a:solidFill>
              <a:schemeClr val="tx1">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4572000" y="5311481"/>
            <a:ext cx="0" cy="327124"/>
          </a:xfrm>
          <a:prstGeom prst="straightConnector1">
            <a:avLst/>
          </a:prstGeom>
          <a:ln>
            <a:solidFill>
              <a:schemeClr val="tx1">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6331104" y="5313575"/>
            <a:ext cx="0" cy="327124"/>
          </a:xfrm>
          <a:prstGeom prst="straightConnector1">
            <a:avLst/>
          </a:prstGeom>
          <a:ln>
            <a:solidFill>
              <a:schemeClr val="tx1">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733430" y="4004704"/>
            <a:ext cx="8038962" cy="461665"/>
          </a:xfrm>
          <a:prstGeom prst="rect">
            <a:avLst/>
          </a:prstGeom>
          <a:noFill/>
        </p:spPr>
        <p:txBody>
          <a:bodyPr wrap="square" rtlCol="0">
            <a:spAutoFit/>
          </a:bodyPr>
          <a:lstStyle/>
          <a:p>
            <a:pPr algn="ctr"/>
            <a:r>
              <a:rPr kumimoji="1" lang="ja-JP" altLang="en-US" sz="2400" b="1" dirty="0" smtClean="0">
                <a:latin typeface="HG丸ｺﾞｼｯｸM-PRO" pitchFamily="50" charset="-128"/>
                <a:ea typeface="HG丸ｺﾞｼｯｸM-PRO" pitchFamily="50" charset="-128"/>
                <a:cs typeface="メイリオ" pitchFamily="50" charset="-128"/>
              </a:rPr>
              <a:t>コメントを単語に分割する</a:t>
            </a:r>
            <a:endParaRPr kumimoji="1" lang="en-US" altLang="ja-JP" sz="2400" b="1" dirty="0" smtClean="0">
              <a:latin typeface="HG丸ｺﾞｼｯｸM-PRO" pitchFamily="50" charset="-128"/>
              <a:ea typeface="HG丸ｺﾞｼｯｸM-PRO" pitchFamily="50" charset="-128"/>
              <a:cs typeface="メイリオ" pitchFamily="50" charset="-128"/>
            </a:endParaRPr>
          </a:p>
        </p:txBody>
      </p:sp>
    </p:spTree>
    <p:extLst>
      <p:ext uri="{BB962C8B-B14F-4D97-AF65-F5344CB8AC3E}">
        <p14:creationId xmlns:p14="http://schemas.microsoft.com/office/powerpoint/2010/main" val="14881337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4464496"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コメントの表現方法</a:t>
            </a:r>
            <a:endParaRPr kumimoji="1" lang="ja-JP" altLang="en-US" sz="3600" u="sng" dirty="0">
              <a:latin typeface="HG丸ｺﾞｼｯｸM-PRO" pitchFamily="50" charset="-128"/>
              <a:ea typeface="HG丸ｺﾞｼｯｸM-PRO" pitchFamily="50" charset="-128"/>
            </a:endParaRPr>
          </a:p>
        </p:txBody>
      </p:sp>
      <p:sp>
        <p:nvSpPr>
          <p:cNvPr id="3" name="テキスト ボックス 2"/>
          <p:cNvSpPr txBox="1"/>
          <p:nvPr/>
        </p:nvSpPr>
        <p:spPr>
          <a:xfrm>
            <a:off x="552519" y="1289488"/>
            <a:ext cx="8038962" cy="2554545"/>
          </a:xfrm>
          <a:prstGeom prst="rect">
            <a:avLst/>
          </a:prstGeom>
          <a:noFill/>
        </p:spPr>
        <p:txBody>
          <a:bodyPr wrap="square" rtlCol="0">
            <a:spAutoFit/>
          </a:bodyPr>
          <a:lstStyle/>
          <a:p>
            <a:pPr algn="ctr"/>
            <a:r>
              <a:rPr kumimoji="1" lang="en-US" altLang="ja-JP" sz="8000" b="1" dirty="0" smtClean="0">
                <a:latin typeface="メイリオ" pitchFamily="50" charset="-128"/>
                <a:ea typeface="メイリオ" pitchFamily="50" charset="-128"/>
                <a:cs typeface="メイリオ" pitchFamily="50" charset="-128"/>
              </a:rPr>
              <a:t>bag-of-words</a:t>
            </a:r>
          </a:p>
          <a:p>
            <a:pPr algn="ctr"/>
            <a:r>
              <a:rPr lang="ja-JP" altLang="en-US" sz="8000" b="1" dirty="0" smtClean="0">
                <a:latin typeface="メイリオ" pitchFamily="50" charset="-128"/>
                <a:ea typeface="メイリオ" pitchFamily="50" charset="-128"/>
                <a:cs typeface="メイリオ" pitchFamily="50" charset="-128"/>
              </a:rPr>
              <a:t>（単語の集合）</a:t>
            </a:r>
            <a:endParaRPr kumimoji="1" lang="ja-JP" altLang="en-US" sz="8000" b="1" dirty="0">
              <a:latin typeface="メイリオ" pitchFamily="50" charset="-128"/>
              <a:ea typeface="メイリオ" pitchFamily="50" charset="-128"/>
              <a:cs typeface="メイリオ" pitchFamily="50" charset="-128"/>
            </a:endParaRPr>
          </a:p>
        </p:txBody>
      </p:sp>
      <p:sp>
        <p:nvSpPr>
          <p:cNvPr id="16" name="テキスト ボックス 15"/>
          <p:cNvSpPr txBox="1"/>
          <p:nvPr/>
        </p:nvSpPr>
        <p:spPr>
          <a:xfrm>
            <a:off x="552519" y="3687415"/>
            <a:ext cx="8038962" cy="461665"/>
          </a:xfrm>
          <a:prstGeom prst="rect">
            <a:avLst/>
          </a:prstGeom>
          <a:noFill/>
        </p:spPr>
        <p:txBody>
          <a:bodyPr wrap="square" rtlCol="0">
            <a:spAutoFit/>
          </a:bodyPr>
          <a:lstStyle/>
          <a:p>
            <a:pPr algn="ctr"/>
            <a:r>
              <a:rPr kumimoji="1" lang="ja-JP" altLang="en-US" sz="2400" b="1" dirty="0" smtClean="0">
                <a:latin typeface="HG丸ｺﾞｼｯｸM-PRO" pitchFamily="50" charset="-128"/>
                <a:ea typeface="HG丸ｺﾞｼｯｸM-PRO" pitchFamily="50" charset="-128"/>
                <a:cs typeface="メイリオ" pitchFamily="50" charset="-128"/>
              </a:rPr>
              <a:t>文</a:t>
            </a:r>
            <a:r>
              <a:rPr kumimoji="1" lang="ja-JP" altLang="en-US" sz="2400" b="1" dirty="0">
                <a:latin typeface="HG丸ｺﾞｼｯｸM-PRO" pitchFamily="50" charset="-128"/>
                <a:ea typeface="HG丸ｺﾞｼｯｸM-PRO" pitchFamily="50" charset="-128"/>
                <a:cs typeface="メイリオ" pitchFamily="50" charset="-128"/>
              </a:rPr>
              <a:t>の</a:t>
            </a:r>
            <a:r>
              <a:rPr kumimoji="1" lang="ja-JP" altLang="en-US" sz="2400" b="1" dirty="0" smtClean="0">
                <a:latin typeface="HG丸ｺﾞｼｯｸM-PRO" pitchFamily="50" charset="-128"/>
                <a:ea typeface="HG丸ｺﾞｼｯｸM-PRO" pitchFamily="50" charset="-128"/>
                <a:cs typeface="メイリオ" pitchFamily="50" charset="-128"/>
              </a:rPr>
              <a:t>構造と語順の情報を考慮しない</a:t>
            </a:r>
            <a:endParaRPr kumimoji="1" lang="en-US" altLang="ja-JP" sz="2400" b="1" dirty="0" smtClean="0">
              <a:latin typeface="HG丸ｺﾞｼｯｸM-PRO" pitchFamily="50" charset="-128"/>
              <a:ea typeface="HG丸ｺﾞｼｯｸM-PRO" pitchFamily="50" charset="-128"/>
              <a:cs typeface="メイリオ" pitchFamily="50" charset="-128"/>
            </a:endParaRPr>
          </a:p>
        </p:txBody>
      </p:sp>
      <p:sp>
        <p:nvSpPr>
          <p:cNvPr id="19" name="正方形/長方形 18"/>
          <p:cNvSpPr/>
          <p:nvPr/>
        </p:nvSpPr>
        <p:spPr>
          <a:xfrm>
            <a:off x="432272" y="4662328"/>
            <a:ext cx="8748240" cy="1502976"/>
          </a:xfrm>
          <a:prstGeom prst="rect">
            <a:avLst/>
          </a:prstGeom>
          <a:ln>
            <a:solidFill>
              <a:schemeClr val="bg1"/>
            </a:solidFill>
          </a:ln>
        </p:spPr>
        <p:txBody>
          <a:bodyPr wrap="square">
            <a:spAutoFit/>
          </a:bodyPr>
          <a:lstStyle/>
          <a:p>
            <a:pPr>
              <a:lnSpc>
                <a:spcPts val="5500"/>
              </a:lnSpc>
            </a:pPr>
            <a:r>
              <a:rPr lang="ja-JP" altLang="en-US" sz="3200" b="1" dirty="0" smtClean="0">
                <a:latin typeface="メイリオ" pitchFamily="50" charset="-128"/>
                <a:ea typeface="メイリオ" pitchFamily="50" charset="-128"/>
                <a:cs typeface="メイリオ" pitchFamily="50" charset="-128"/>
              </a:rPr>
              <a:t>「</a:t>
            </a:r>
            <a:r>
              <a:rPr lang="ja-JP" altLang="en-US" sz="3200" b="1" u="sng" dirty="0" smtClean="0">
                <a:latin typeface="メイリオ" pitchFamily="50" charset="-128"/>
                <a:ea typeface="メイリオ" pitchFamily="50" charset="-128"/>
                <a:cs typeface="メイリオ" pitchFamily="50" charset="-128"/>
              </a:rPr>
              <a:t>私</a:t>
            </a:r>
            <a:r>
              <a:rPr lang="ja-JP" altLang="en-US" sz="3200" b="1" dirty="0" smtClean="0">
                <a:latin typeface="メイリオ" pitchFamily="50" charset="-128"/>
                <a:ea typeface="メイリオ" pitchFamily="50" charset="-128"/>
                <a:cs typeface="メイリオ" pitchFamily="50" charset="-128"/>
              </a:rPr>
              <a:t>は</a:t>
            </a:r>
            <a:r>
              <a:rPr lang="ja-JP" altLang="en-US" sz="3200" b="1" u="sng" dirty="0" smtClean="0">
                <a:latin typeface="メイリオ" pitchFamily="50" charset="-128"/>
                <a:ea typeface="メイリオ" pitchFamily="50" charset="-128"/>
                <a:cs typeface="メイリオ" pitchFamily="50" charset="-128"/>
              </a:rPr>
              <a:t>今日</a:t>
            </a:r>
            <a:r>
              <a:rPr lang="ja-JP" altLang="en-US" sz="3200" b="1" dirty="0" smtClean="0">
                <a:latin typeface="メイリオ" pitchFamily="50" charset="-128"/>
                <a:ea typeface="メイリオ" pitchFamily="50" charset="-128"/>
                <a:cs typeface="メイリオ" pitchFamily="50" charset="-128"/>
              </a:rPr>
              <a:t>、</a:t>
            </a:r>
            <a:r>
              <a:rPr lang="ja-JP" altLang="en-US" sz="3200" b="1" u="sng" dirty="0" smtClean="0">
                <a:latin typeface="メイリオ" pitchFamily="50" charset="-128"/>
                <a:ea typeface="メイリオ" pitchFamily="50" charset="-128"/>
                <a:cs typeface="メイリオ" pitchFamily="50" charset="-128"/>
              </a:rPr>
              <a:t>私</a:t>
            </a:r>
            <a:r>
              <a:rPr lang="ja-JP" altLang="en-US" sz="3200" b="1" dirty="0" smtClean="0">
                <a:latin typeface="メイリオ" pitchFamily="50" charset="-128"/>
                <a:ea typeface="メイリオ" pitchFamily="50" charset="-128"/>
                <a:cs typeface="メイリオ" pitchFamily="50" charset="-128"/>
              </a:rPr>
              <a:t>の</a:t>
            </a:r>
            <a:r>
              <a:rPr lang="ja-JP" altLang="en-US" sz="3200" b="1" u="sng" dirty="0" smtClean="0">
                <a:latin typeface="メイリオ" pitchFamily="50" charset="-128"/>
                <a:ea typeface="メイリオ" pitchFamily="50" charset="-128"/>
                <a:cs typeface="メイリオ" pitchFamily="50" charset="-128"/>
              </a:rPr>
              <a:t>家族</a:t>
            </a:r>
            <a:r>
              <a:rPr lang="ja-JP" altLang="en-US" sz="3200" b="1" dirty="0" smtClean="0">
                <a:latin typeface="メイリオ" pitchFamily="50" charset="-128"/>
                <a:ea typeface="メイリオ" pitchFamily="50" charset="-128"/>
                <a:cs typeface="メイリオ" pitchFamily="50" charset="-128"/>
              </a:rPr>
              <a:t>と</a:t>
            </a:r>
            <a:r>
              <a:rPr lang="ja-JP" altLang="en-US" sz="3200" b="1" u="sng" dirty="0" smtClean="0">
                <a:latin typeface="メイリオ" pitchFamily="50" charset="-128"/>
                <a:ea typeface="メイリオ" pitchFamily="50" charset="-128"/>
                <a:cs typeface="メイリオ" pitchFamily="50" charset="-128"/>
              </a:rPr>
              <a:t>映画館</a:t>
            </a:r>
            <a:r>
              <a:rPr lang="ja-JP" altLang="en-US" sz="3200" b="1" dirty="0" smtClean="0">
                <a:latin typeface="メイリオ" pitchFamily="50" charset="-128"/>
                <a:ea typeface="メイリオ" pitchFamily="50" charset="-128"/>
                <a:cs typeface="メイリオ" pitchFamily="50" charset="-128"/>
              </a:rPr>
              <a:t>に行く。」</a:t>
            </a:r>
            <a:endParaRPr lang="en-US" altLang="ja-JP" sz="3200" b="1" dirty="0" smtClean="0">
              <a:latin typeface="メイリオ" pitchFamily="50" charset="-128"/>
              <a:ea typeface="メイリオ" pitchFamily="50" charset="-128"/>
              <a:cs typeface="メイリオ" pitchFamily="50" charset="-128"/>
            </a:endParaRPr>
          </a:p>
          <a:p>
            <a:pPr>
              <a:lnSpc>
                <a:spcPts val="5500"/>
              </a:lnSpc>
            </a:pPr>
            <a:r>
              <a:rPr lang="en-US" altLang="ja-JP" sz="3200" b="1" dirty="0" smtClean="0">
                <a:latin typeface="メイリオ" pitchFamily="50" charset="-128"/>
                <a:ea typeface="メイリオ" pitchFamily="50" charset="-128"/>
                <a:cs typeface="メイリオ" pitchFamily="50" charset="-128"/>
              </a:rPr>
              <a:t>  X = {</a:t>
            </a:r>
            <a:r>
              <a:rPr lang="ja-JP" altLang="en-US" sz="3200" b="1" dirty="0" smtClean="0">
                <a:latin typeface="メイリオ" pitchFamily="50" charset="-128"/>
                <a:ea typeface="メイリオ" pitchFamily="50" charset="-128"/>
                <a:cs typeface="メイリオ" pitchFamily="50" charset="-128"/>
              </a:rPr>
              <a:t>私</a:t>
            </a:r>
            <a:r>
              <a:rPr lang="en-US" altLang="ja-JP" sz="3200" b="1" dirty="0" smtClean="0">
                <a:latin typeface="メイリオ" pitchFamily="50" charset="-128"/>
                <a:ea typeface="メイリオ" pitchFamily="50" charset="-128"/>
                <a:cs typeface="メイリオ" pitchFamily="50" charset="-128"/>
              </a:rPr>
              <a:t>:2,</a:t>
            </a:r>
            <a:r>
              <a:rPr lang="ja-JP" altLang="en-US" sz="3200" b="1" dirty="0">
                <a:latin typeface="メイリオ" pitchFamily="50" charset="-128"/>
                <a:ea typeface="メイリオ" pitchFamily="50" charset="-128"/>
                <a:cs typeface="メイリオ" pitchFamily="50" charset="-128"/>
              </a:rPr>
              <a:t> </a:t>
            </a:r>
            <a:r>
              <a:rPr lang="ja-JP" altLang="en-US" sz="3200" b="1" dirty="0" smtClean="0">
                <a:latin typeface="メイリオ" pitchFamily="50" charset="-128"/>
                <a:ea typeface="メイリオ" pitchFamily="50" charset="-128"/>
                <a:cs typeface="メイリオ" pitchFamily="50" charset="-128"/>
              </a:rPr>
              <a:t> 今日</a:t>
            </a:r>
            <a:r>
              <a:rPr lang="en-US" altLang="ja-JP" sz="3200" b="1" dirty="0" smtClean="0">
                <a:latin typeface="メイリオ" pitchFamily="50" charset="-128"/>
                <a:ea typeface="メイリオ" pitchFamily="50" charset="-128"/>
                <a:cs typeface="メイリオ" pitchFamily="50" charset="-128"/>
              </a:rPr>
              <a:t>:1,</a:t>
            </a:r>
            <a:r>
              <a:rPr lang="ja-JP" altLang="en-US" sz="3200" b="1" dirty="0">
                <a:latin typeface="メイリオ" pitchFamily="50" charset="-128"/>
                <a:ea typeface="メイリオ" pitchFamily="50" charset="-128"/>
                <a:cs typeface="メイリオ" pitchFamily="50" charset="-128"/>
              </a:rPr>
              <a:t> </a:t>
            </a:r>
            <a:r>
              <a:rPr lang="ja-JP" altLang="en-US" sz="3200" b="1" dirty="0" smtClean="0">
                <a:latin typeface="メイリオ" pitchFamily="50" charset="-128"/>
                <a:ea typeface="メイリオ" pitchFamily="50" charset="-128"/>
                <a:cs typeface="メイリオ" pitchFamily="50" charset="-128"/>
              </a:rPr>
              <a:t> 家族</a:t>
            </a:r>
            <a:r>
              <a:rPr lang="en-US" altLang="ja-JP" sz="3200" b="1" dirty="0" smtClean="0">
                <a:latin typeface="メイリオ" pitchFamily="50" charset="-128"/>
                <a:ea typeface="メイリオ" pitchFamily="50" charset="-128"/>
                <a:cs typeface="メイリオ" pitchFamily="50" charset="-128"/>
              </a:rPr>
              <a:t>:1,</a:t>
            </a:r>
            <a:r>
              <a:rPr lang="ja-JP" altLang="en-US" sz="3200" b="1" dirty="0">
                <a:latin typeface="メイリオ" pitchFamily="50" charset="-128"/>
                <a:ea typeface="メイリオ" pitchFamily="50" charset="-128"/>
                <a:cs typeface="メイリオ" pitchFamily="50" charset="-128"/>
              </a:rPr>
              <a:t> </a:t>
            </a:r>
            <a:r>
              <a:rPr lang="ja-JP" altLang="en-US" sz="3200" b="1" dirty="0" smtClean="0">
                <a:latin typeface="メイリオ" pitchFamily="50" charset="-128"/>
                <a:ea typeface="メイリオ" pitchFamily="50" charset="-128"/>
                <a:cs typeface="メイリオ" pitchFamily="50" charset="-128"/>
              </a:rPr>
              <a:t> 映画館</a:t>
            </a:r>
            <a:r>
              <a:rPr lang="en-US" altLang="ja-JP" sz="3200" b="1" dirty="0" smtClean="0">
                <a:latin typeface="メイリオ" pitchFamily="50" charset="-128"/>
                <a:ea typeface="メイリオ" pitchFamily="50" charset="-128"/>
                <a:cs typeface="メイリオ" pitchFamily="50" charset="-128"/>
              </a:rPr>
              <a:t>:1}</a:t>
            </a:r>
          </a:p>
        </p:txBody>
      </p:sp>
    </p:spTree>
    <p:extLst>
      <p:ext uri="{BB962C8B-B14F-4D97-AF65-F5344CB8AC3E}">
        <p14:creationId xmlns:p14="http://schemas.microsoft.com/office/powerpoint/2010/main" val="485503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cstate="print"/>
          <a:srcRect/>
          <a:stretch>
            <a:fillRect/>
          </a:stretch>
        </p:blipFill>
        <p:spPr bwMode="auto">
          <a:xfrm>
            <a:off x="11390" y="0"/>
            <a:ext cx="9132609" cy="6851823"/>
          </a:xfrm>
          <a:prstGeom prst="rect">
            <a:avLst/>
          </a:prstGeom>
          <a:noFill/>
          <a:ln w="9525">
            <a:noFill/>
            <a:miter lim="800000"/>
            <a:headEnd/>
            <a:tailEnd/>
          </a:ln>
        </p:spPr>
      </p:pic>
      <p:sp>
        <p:nvSpPr>
          <p:cNvPr id="2" name="正方形/長方形 1"/>
          <p:cNvSpPr/>
          <p:nvPr/>
        </p:nvSpPr>
        <p:spPr>
          <a:xfrm>
            <a:off x="0" y="548680"/>
            <a:ext cx="9144000" cy="56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27584" y="1796623"/>
            <a:ext cx="7488832" cy="1200329"/>
          </a:xfrm>
          <a:prstGeom prst="rect">
            <a:avLst/>
          </a:prstGeom>
          <a:noFill/>
          <a:effectLst/>
        </p:spPr>
        <p:txBody>
          <a:bodyPr wrap="square" rtlCol="0">
            <a:spAutoFit/>
          </a:bodyPr>
          <a:lstStyle/>
          <a:p>
            <a:pPr algn="ctr"/>
            <a:r>
              <a:rPr lang="ja-JP" altLang="en-US" sz="3600" b="1" dirty="0" smtClean="0">
                <a:effectLst>
                  <a:glow rad="1905000">
                    <a:schemeClr val="bg1">
                      <a:alpha val="20000"/>
                    </a:schemeClr>
                  </a:glow>
                </a:effectLst>
                <a:latin typeface="メイリオ" pitchFamily="50" charset="-128"/>
                <a:ea typeface="メイリオ" pitchFamily="50" charset="-128"/>
                <a:cs typeface="メイリオ" pitchFamily="50" charset="-128"/>
              </a:rPr>
              <a:t>動画共有サイトの普及に伴い</a:t>
            </a:r>
            <a:endParaRPr lang="en-US" altLang="ja-JP" sz="3600" b="1" dirty="0" smtClean="0">
              <a:effectLst>
                <a:glow rad="1905000">
                  <a:schemeClr val="bg1">
                    <a:alpha val="20000"/>
                  </a:schemeClr>
                </a:glow>
              </a:effectLst>
              <a:latin typeface="メイリオ" pitchFamily="50" charset="-128"/>
              <a:ea typeface="メイリオ" pitchFamily="50" charset="-128"/>
              <a:cs typeface="メイリオ" pitchFamily="50" charset="-128"/>
            </a:endParaRPr>
          </a:p>
          <a:p>
            <a:pPr algn="ctr"/>
            <a:r>
              <a:rPr kumimoji="1" lang="ja-JP" altLang="en-US" sz="3600" b="1" dirty="0" smtClean="0">
                <a:effectLst>
                  <a:glow rad="1905000">
                    <a:schemeClr val="bg1">
                      <a:alpha val="20000"/>
                    </a:schemeClr>
                  </a:glow>
                </a:effectLst>
                <a:latin typeface="メイリオ" pitchFamily="50" charset="-128"/>
                <a:ea typeface="メイリオ" pitchFamily="50" charset="-128"/>
                <a:cs typeface="メイリオ" pitchFamily="50" charset="-128"/>
              </a:rPr>
              <a:t>膨大な動画が</a:t>
            </a:r>
            <a:r>
              <a:rPr kumimoji="1" lang="en-US" altLang="ja-JP" sz="3600" b="1" dirty="0" smtClean="0">
                <a:effectLst>
                  <a:glow rad="1905000">
                    <a:schemeClr val="bg1">
                      <a:alpha val="20000"/>
                    </a:schemeClr>
                  </a:glow>
                </a:effectLst>
                <a:latin typeface="メイリオ" pitchFamily="50" charset="-128"/>
                <a:ea typeface="メイリオ" pitchFamily="50" charset="-128"/>
                <a:cs typeface="メイリオ" pitchFamily="50" charset="-128"/>
              </a:rPr>
              <a:t>Web</a:t>
            </a:r>
            <a:r>
              <a:rPr kumimoji="1" lang="ja-JP" altLang="en-US" sz="3600" b="1" dirty="0" smtClean="0">
                <a:effectLst>
                  <a:glow rad="1905000">
                    <a:schemeClr val="bg1">
                      <a:alpha val="20000"/>
                    </a:schemeClr>
                  </a:glow>
                </a:effectLst>
                <a:latin typeface="メイリオ" pitchFamily="50" charset="-128"/>
                <a:ea typeface="メイリオ" pitchFamily="50" charset="-128"/>
                <a:cs typeface="メイリオ" pitchFamily="50" charset="-128"/>
              </a:rPr>
              <a:t>上に存在</a:t>
            </a:r>
            <a:endParaRPr kumimoji="1" lang="ja-JP" altLang="en-US" sz="3600" b="1" dirty="0">
              <a:effectLst>
                <a:glow rad="1905000">
                  <a:schemeClr val="bg1">
                    <a:alpha val="20000"/>
                  </a:schemeClr>
                </a:glow>
              </a:effectLst>
              <a:latin typeface="メイリオ" pitchFamily="50" charset="-128"/>
              <a:ea typeface="メイリオ" pitchFamily="50" charset="-128"/>
              <a:cs typeface="メイリオ" pitchFamily="50" charset="-128"/>
            </a:endParaRPr>
          </a:p>
        </p:txBody>
      </p:sp>
      <p:sp>
        <p:nvSpPr>
          <p:cNvPr id="9" name="テキスト ボックス 8"/>
          <p:cNvSpPr txBox="1"/>
          <p:nvPr/>
        </p:nvSpPr>
        <p:spPr>
          <a:xfrm>
            <a:off x="1385646" y="4244895"/>
            <a:ext cx="6372708" cy="1200329"/>
          </a:xfrm>
          <a:prstGeom prst="rect">
            <a:avLst/>
          </a:prstGeom>
          <a:noFill/>
        </p:spPr>
        <p:txBody>
          <a:bodyPr wrap="square" rtlCol="0">
            <a:spAutoFit/>
          </a:bodyPr>
          <a:lstStyle/>
          <a:p>
            <a:pPr algn="ctr"/>
            <a:r>
              <a:rPr kumimoji="1" lang="ja-JP" altLang="en-US" sz="3600" b="1" dirty="0" smtClean="0">
                <a:effectLst>
                  <a:glow rad="1905000">
                    <a:schemeClr val="bg1">
                      <a:alpha val="20000"/>
                    </a:schemeClr>
                  </a:glow>
                </a:effectLst>
                <a:latin typeface="メイリオ" pitchFamily="50" charset="-128"/>
                <a:ea typeface="メイリオ" pitchFamily="50" charset="-128"/>
                <a:cs typeface="メイリオ" pitchFamily="50" charset="-128"/>
              </a:rPr>
              <a:t>その中から利用者が</a:t>
            </a:r>
            <a:endParaRPr kumimoji="1" lang="en-US" altLang="ja-JP" sz="3600" b="1" dirty="0" smtClean="0">
              <a:effectLst>
                <a:glow rad="1905000">
                  <a:schemeClr val="bg1">
                    <a:alpha val="20000"/>
                  </a:schemeClr>
                </a:glow>
              </a:effectLst>
              <a:latin typeface="メイリオ" pitchFamily="50" charset="-128"/>
              <a:ea typeface="メイリオ" pitchFamily="50" charset="-128"/>
              <a:cs typeface="メイリオ" pitchFamily="50" charset="-128"/>
            </a:endParaRPr>
          </a:p>
          <a:p>
            <a:pPr algn="ctr"/>
            <a:r>
              <a:rPr kumimoji="1" lang="ja-JP" altLang="en-US" sz="3600" b="1" dirty="0" smtClean="0">
                <a:effectLst>
                  <a:glow rad="1905000">
                    <a:schemeClr val="bg1">
                      <a:alpha val="20000"/>
                    </a:schemeClr>
                  </a:glow>
                </a:effectLst>
                <a:latin typeface="メイリオ" pitchFamily="50" charset="-128"/>
                <a:ea typeface="メイリオ" pitchFamily="50" charset="-128"/>
                <a:cs typeface="メイリオ" pitchFamily="50" charset="-128"/>
              </a:rPr>
              <a:t>目的の動画を探すのは困難</a:t>
            </a:r>
            <a:endParaRPr kumimoji="1" lang="ja-JP" altLang="en-US" sz="3600" b="1" dirty="0">
              <a:effectLst>
                <a:glow rad="1905000">
                  <a:schemeClr val="bg1">
                    <a:alpha val="20000"/>
                  </a:schemeClr>
                </a:glow>
              </a:effectLst>
              <a:latin typeface="メイリオ" pitchFamily="50" charset="-128"/>
              <a:ea typeface="メイリオ" pitchFamily="50" charset="-128"/>
              <a:cs typeface="メイリオ" pitchFamily="50" charset="-128"/>
            </a:endParaRPr>
          </a:p>
        </p:txBody>
      </p:sp>
      <p:sp>
        <p:nvSpPr>
          <p:cNvPr id="10" name="テキスト ボックス 9"/>
          <p:cNvSpPr txBox="1"/>
          <p:nvPr/>
        </p:nvSpPr>
        <p:spPr>
          <a:xfrm>
            <a:off x="611560" y="548680"/>
            <a:ext cx="3600400" cy="646331"/>
          </a:xfrm>
          <a:prstGeom prst="rect">
            <a:avLst/>
          </a:prstGeom>
          <a:noFill/>
        </p:spPr>
        <p:txBody>
          <a:bodyPr wrap="square" rtlCol="0">
            <a:spAutoFit/>
          </a:bodyPr>
          <a:lstStyle/>
          <a:p>
            <a:r>
              <a:rPr lang="ja-JP" altLang="en-US" sz="3600" u="sng" dirty="0">
                <a:latin typeface="HG丸ｺﾞｼｯｸM-PRO" pitchFamily="50" charset="-128"/>
                <a:ea typeface="HG丸ｺﾞｼｯｸM-PRO" pitchFamily="50" charset="-128"/>
              </a:rPr>
              <a:t>研究背景</a:t>
            </a:r>
            <a:endParaRPr kumimoji="1" lang="ja-JP" altLang="en-US" sz="3600" u="sng" dirty="0">
              <a:latin typeface="HG丸ｺﾞｼｯｸM-PRO" pitchFamily="50" charset="-128"/>
              <a:ea typeface="HG丸ｺﾞｼｯｸM-PRO" pitchFamily="50" charset="-128"/>
            </a:endParaRPr>
          </a:p>
        </p:txBody>
      </p:sp>
      <p:pic>
        <p:nvPicPr>
          <p:cNvPr id="12" name="Picture 10" descr="arrow, forward, next, righ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143800" y="3202702"/>
            <a:ext cx="856398" cy="85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7412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角丸四角形 38"/>
          <p:cNvSpPr/>
          <p:nvPr/>
        </p:nvSpPr>
        <p:spPr>
          <a:xfrm>
            <a:off x="467544" y="3139018"/>
            <a:ext cx="8136904" cy="1514118"/>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467544" y="1340768"/>
            <a:ext cx="8136904" cy="1514118"/>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611560" y="404664"/>
            <a:ext cx="4464496" cy="646331"/>
          </a:xfrm>
          <a:prstGeom prst="rect">
            <a:avLst/>
          </a:prstGeom>
          <a:noFill/>
        </p:spPr>
        <p:txBody>
          <a:bodyPr wrap="square" rtlCol="0">
            <a:spAutoFit/>
          </a:bodyPr>
          <a:lstStyle/>
          <a:p>
            <a:r>
              <a:rPr lang="ja-JP" altLang="en-US" sz="3600" u="sng" dirty="0">
                <a:latin typeface="HG丸ｺﾞｼｯｸM-PRO" pitchFamily="50" charset="-128"/>
                <a:ea typeface="HG丸ｺﾞｼｯｸM-PRO" pitchFamily="50" charset="-128"/>
              </a:rPr>
              <a:t>訓練データ</a:t>
            </a:r>
            <a:endParaRPr kumimoji="1" lang="ja-JP" altLang="en-US" sz="3600" u="sng" dirty="0">
              <a:latin typeface="HG丸ｺﾞｼｯｸM-PRO" pitchFamily="50" charset="-128"/>
              <a:ea typeface="HG丸ｺﾞｼｯｸM-PRO" pitchFamily="50" charset="-128"/>
            </a:endParaRPr>
          </a:p>
        </p:txBody>
      </p:sp>
      <p:sp>
        <p:nvSpPr>
          <p:cNvPr id="5" name="正方形/長方形 4"/>
          <p:cNvSpPr/>
          <p:nvPr/>
        </p:nvSpPr>
        <p:spPr>
          <a:xfrm>
            <a:off x="2615265" y="1340768"/>
            <a:ext cx="6061191" cy="705962"/>
          </a:xfrm>
          <a:prstGeom prst="rect">
            <a:avLst/>
          </a:prstGeom>
        </p:spPr>
        <p:txBody>
          <a:bodyPr wrap="square">
            <a:spAutoFit/>
          </a:bodyPr>
          <a:lstStyle/>
          <a:p>
            <a:pPr>
              <a:lnSpc>
                <a:spcPts val="5500"/>
              </a:lnSpc>
            </a:pPr>
            <a:r>
              <a:rPr lang="en-US" altLang="ja-JP" sz="2200" dirty="0" smtClean="0">
                <a:latin typeface="メイリオ" pitchFamily="50" charset="-128"/>
                <a:ea typeface="メイリオ" pitchFamily="50" charset="-128"/>
                <a:cs typeface="メイリオ" pitchFamily="50" charset="-128"/>
              </a:rPr>
              <a:t>tag</a:t>
            </a:r>
            <a:r>
              <a:rPr lang="en-US" altLang="ja-JP" sz="2200" baseline="-25000" dirty="0" smtClean="0">
                <a:latin typeface="メイリオ" pitchFamily="50" charset="-128"/>
                <a:ea typeface="メイリオ" pitchFamily="50" charset="-128"/>
                <a:cs typeface="メイリオ" pitchFamily="50" charset="-128"/>
              </a:rPr>
              <a:t>1 </a:t>
            </a:r>
            <a:r>
              <a:rPr lang="en-US" altLang="ja-JP" sz="2200" dirty="0" smtClean="0">
                <a:latin typeface="メイリオ" pitchFamily="50" charset="-128"/>
                <a:ea typeface="メイリオ" pitchFamily="50" charset="-128"/>
                <a:cs typeface="メイリオ" pitchFamily="50" charset="-128"/>
              </a:rPr>
              <a:t>= {</a:t>
            </a:r>
            <a:r>
              <a:rPr lang="ja-JP" altLang="en-US" sz="2200" dirty="0" smtClean="0">
                <a:latin typeface="メイリオ" pitchFamily="50" charset="-128"/>
                <a:ea typeface="メイリオ" pitchFamily="50" charset="-128"/>
                <a:cs typeface="メイリオ" pitchFamily="50" charset="-128"/>
              </a:rPr>
              <a:t>猫</a:t>
            </a:r>
            <a:r>
              <a:rPr lang="ja-JP" altLang="en-US" sz="2200" dirty="0">
                <a:latin typeface="メイリオ" pitchFamily="50" charset="-128"/>
                <a:ea typeface="メイリオ" pitchFamily="50" charset="-128"/>
                <a:cs typeface="メイリオ" pitchFamily="50" charset="-128"/>
              </a:rPr>
              <a:t>，</a:t>
            </a:r>
            <a:r>
              <a:rPr lang="ja-JP" altLang="en-US" sz="2200" dirty="0" err="1" smtClean="0">
                <a:latin typeface="メイリオ" pitchFamily="50" charset="-128"/>
                <a:ea typeface="メイリオ" pitchFamily="50" charset="-128"/>
                <a:cs typeface="メイリオ" pitchFamily="50" charset="-128"/>
              </a:rPr>
              <a:t>ぬこぬこ</a:t>
            </a:r>
            <a:r>
              <a:rPr lang="ja-JP" altLang="en-US" sz="2200" dirty="0" smtClean="0">
                <a:latin typeface="メイリオ" pitchFamily="50" charset="-128"/>
                <a:ea typeface="メイリオ" pitchFamily="50" charset="-128"/>
                <a:cs typeface="メイリオ" pitchFamily="50" charset="-128"/>
              </a:rPr>
              <a:t>動画，衝撃のラスト</a:t>
            </a:r>
            <a:r>
              <a:rPr lang="en-US" altLang="ja-JP" sz="2200" dirty="0" smtClean="0">
                <a:latin typeface="メイリオ" pitchFamily="50" charset="-128"/>
                <a:ea typeface="メイリオ" pitchFamily="50" charset="-128"/>
                <a:cs typeface="メイリオ" pitchFamily="50" charset="-128"/>
              </a:rPr>
              <a:t>}</a:t>
            </a:r>
            <a:endParaRPr lang="en-US" altLang="ja-JP" sz="2200" dirty="0">
              <a:latin typeface="メイリオ" pitchFamily="50" charset="-128"/>
              <a:ea typeface="メイリオ" pitchFamily="50" charset="-128"/>
              <a:cs typeface="メイリオ" pitchFamily="50" charset="-128"/>
            </a:endParaRPr>
          </a:p>
        </p:txBody>
      </p:sp>
      <p:sp>
        <p:nvSpPr>
          <p:cNvPr id="25" name="正方形/長方形 24"/>
          <p:cNvSpPr/>
          <p:nvPr/>
        </p:nvSpPr>
        <p:spPr>
          <a:xfrm>
            <a:off x="2615264" y="1916832"/>
            <a:ext cx="5845168" cy="705962"/>
          </a:xfrm>
          <a:prstGeom prst="rect">
            <a:avLst/>
          </a:prstGeom>
        </p:spPr>
        <p:txBody>
          <a:bodyPr wrap="square">
            <a:spAutoFit/>
          </a:bodyPr>
          <a:lstStyle/>
          <a:p>
            <a:pPr>
              <a:lnSpc>
                <a:spcPts val="5500"/>
              </a:lnSpc>
            </a:pPr>
            <a:r>
              <a:rPr lang="en-US" altLang="ja-JP" sz="2200" dirty="0" smtClean="0">
                <a:latin typeface="メイリオ" pitchFamily="50" charset="-128"/>
                <a:ea typeface="メイリオ" pitchFamily="50" charset="-128"/>
                <a:cs typeface="メイリオ" pitchFamily="50" charset="-128"/>
              </a:rPr>
              <a:t>com</a:t>
            </a:r>
            <a:r>
              <a:rPr lang="en-US" altLang="ja-JP" sz="2200" baseline="-25000" dirty="0" smtClean="0">
                <a:latin typeface="メイリオ" pitchFamily="50" charset="-128"/>
                <a:ea typeface="メイリオ" pitchFamily="50" charset="-128"/>
                <a:cs typeface="メイリオ" pitchFamily="50" charset="-128"/>
              </a:rPr>
              <a:t>1 </a:t>
            </a:r>
            <a:r>
              <a:rPr lang="en-US" altLang="ja-JP" sz="2200" dirty="0" smtClean="0">
                <a:latin typeface="メイリオ" pitchFamily="50" charset="-128"/>
                <a:ea typeface="メイリオ" pitchFamily="50" charset="-128"/>
                <a:cs typeface="メイリオ" pitchFamily="50" charset="-128"/>
              </a:rPr>
              <a:t>= {</a:t>
            </a:r>
            <a:r>
              <a:rPr lang="ja-JP" altLang="en-US" sz="2200" dirty="0" smtClean="0">
                <a:latin typeface="メイリオ" pitchFamily="50" charset="-128"/>
                <a:ea typeface="メイリオ" pitchFamily="50" charset="-128"/>
                <a:cs typeface="メイリオ" pitchFamily="50" charset="-128"/>
              </a:rPr>
              <a:t>猫</a:t>
            </a:r>
            <a:r>
              <a:rPr lang="en-US" altLang="ja-JP" sz="2200" dirty="0" smtClean="0">
                <a:latin typeface="メイリオ" pitchFamily="50" charset="-128"/>
                <a:ea typeface="メイリオ" pitchFamily="50" charset="-128"/>
                <a:cs typeface="メイリオ" pitchFamily="50" charset="-128"/>
              </a:rPr>
              <a:t>:23</a:t>
            </a:r>
            <a:r>
              <a:rPr lang="ja-JP" altLang="en-US" sz="2200" dirty="0" err="1" smtClean="0">
                <a:latin typeface="メイリオ" pitchFamily="50" charset="-128"/>
                <a:ea typeface="メイリオ" pitchFamily="50" charset="-128"/>
                <a:cs typeface="メイリオ" pitchFamily="50" charset="-128"/>
              </a:rPr>
              <a:t>，</a:t>
            </a:r>
            <a:r>
              <a:rPr lang="ja-JP" altLang="en-US" sz="2200" dirty="0" smtClean="0">
                <a:latin typeface="メイリオ" pitchFamily="50" charset="-128"/>
                <a:ea typeface="メイリオ" pitchFamily="50" charset="-128"/>
                <a:cs typeface="メイリオ" pitchFamily="50" charset="-128"/>
              </a:rPr>
              <a:t>可愛い</a:t>
            </a:r>
            <a:r>
              <a:rPr lang="en-US" altLang="ja-JP" sz="2200" dirty="0" smtClean="0">
                <a:latin typeface="メイリオ" pitchFamily="50" charset="-128"/>
                <a:ea typeface="メイリオ" pitchFamily="50" charset="-128"/>
                <a:cs typeface="メイリオ" pitchFamily="50" charset="-128"/>
              </a:rPr>
              <a:t>:15</a:t>
            </a:r>
            <a:r>
              <a:rPr lang="ja-JP" altLang="en-US" sz="2200" dirty="0" err="1" smtClean="0">
                <a:latin typeface="メイリオ" pitchFamily="50" charset="-128"/>
                <a:ea typeface="メイリオ" pitchFamily="50" charset="-128"/>
                <a:cs typeface="メイリオ" pitchFamily="50" charset="-128"/>
              </a:rPr>
              <a:t>，</a:t>
            </a:r>
            <a:r>
              <a:rPr lang="ja-JP" altLang="en-US" sz="2200" dirty="0" smtClean="0">
                <a:latin typeface="メイリオ" pitchFamily="50" charset="-128"/>
                <a:ea typeface="メイリオ" pitchFamily="50" charset="-128"/>
                <a:cs typeface="メイリオ" pitchFamily="50" charset="-128"/>
              </a:rPr>
              <a:t>毛</a:t>
            </a:r>
            <a:r>
              <a:rPr lang="en-US" altLang="ja-JP" sz="2200" dirty="0" smtClean="0">
                <a:latin typeface="メイリオ" pitchFamily="50" charset="-128"/>
                <a:ea typeface="メイリオ" pitchFamily="50" charset="-128"/>
                <a:cs typeface="メイリオ" pitchFamily="50" charset="-128"/>
              </a:rPr>
              <a:t>:8</a:t>
            </a:r>
            <a:r>
              <a:rPr lang="ja-JP" altLang="en-US" sz="2200" dirty="0" err="1" smtClean="0">
                <a:latin typeface="メイリオ" pitchFamily="50" charset="-128"/>
                <a:ea typeface="メイリオ" pitchFamily="50" charset="-128"/>
                <a:cs typeface="メイリオ" pitchFamily="50" charset="-128"/>
              </a:rPr>
              <a:t>，</a:t>
            </a:r>
            <a:r>
              <a:rPr lang="en-US" altLang="ja-JP" sz="2200" dirty="0">
                <a:latin typeface="メイリオ" pitchFamily="50" charset="-128"/>
                <a:ea typeface="メイリオ" pitchFamily="50" charset="-128"/>
                <a:cs typeface="メイリオ" pitchFamily="50" charset="-128"/>
              </a:rPr>
              <a:t>…</a:t>
            </a:r>
            <a:r>
              <a:rPr lang="en-US" altLang="ja-JP" sz="2200" dirty="0" smtClean="0">
                <a:latin typeface="メイリオ" pitchFamily="50" charset="-128"/>
                <a:ea typeface="メイリオ" pitchFamily="50" charset="-128"/>
                <a:cs typeface="メイリオ" pitchFamily="50" charset="-128"/>
              </a:rPr>
              <a:t>}</a:t>
            </a:r>
            <a:endParaRPr lang="en-US" altLang="ja-JP" sz="2200" dirty="0">
              <a:latin typeface="メイリオ" pitchFamily="50" charset="-128"/>
              <a:ea typeface="メイリオ" pitchFamily="50" charset="-128"/>
              <a:cs typeface="メイリオ" pitchFamily="50" charset="-128"/>
            </a:endParaRPr>
          </a:p>
        </p:txBody>
      </p:sp>
      <p:sp>
        <p:nvSpPr>
          <p:cNvPr id="33" name="正方形/長方形 32"/>
          <p:cNvSpPr/>
          <p:nvPr/>
        </p:nvSpPr>
        <p:spPr>
          <a:xfrm>
            <a:off x="2615265" y="3140968"/>
            <a:ext cx="6061191" cy="705962"/>
          </a:xfrm>
          <a:prstGeom prst="rect">
            <a:avLst/>
          </a:prstGeom>
        </p:spPr>
        <p:txBody>
          <a:bodyPr wrap="square">
            <a:spAutoFit/>
          </a:bodyPr>
          <a:lstStyle/>
          <a:p>
            <a:pPr>
              <a:lnSpc>
                <a:spcPts val="5500"/>
              </a:lnSpc>
            </a:pPr>
            <a:r>
              <a:rPr lang="en-US" altLang="ja-JP" sz="2200" dirty="0" smtClean="0">
                <a:latin typeface="メイリオ" pitchFamily="50" charset="-128"/>
                <a:ea typeface="メイリオ" pitchFamily="50" charset="-128"/>
                <a:cs typeface="メイリオ" pitchFamily="50" charset="-128"/>
              </a:rPr>
              <a:t>tag</a:t>
            </a:r>
            <a:r>
              <a:rPr lang="en-US" altLang="ja-JP" sz="2200" baseline="-25000" dirty="0" smtClean="0">
                <a:latin typeface="メイリオ" pitchFamily="50" charset="-128"/>
                <a:ea typeface="メイリオ" pitchFamily="50" charset="-128"/>
                <a:cs typeface="メイリオ" pitchFamily="50" charset="-128"/>
              </a:rPr>
              <a:t>2 </a:t>
            </a:r>
            <a:r>
              <a:rPr lang="en-US" altLang="ja-JP" sz="2200" dirty="0" smtClean="0">
                <a:latin typeface="メイリオ" pitchFamily="50" charset="-128"/>
                <a:ea typeface="メイリオ" pitchFamily="50" charset="-128"/>
                <a:cs typeface="メイリオ" pitchFamily="50" charset="-128"/>
              </a:rPr>
              <a:t>= {</a:t>
            </a:r>
            <a:r>
              <a:rPr lang="ja-JP" altLang="en-US" sz="2200" dirty="0" smtClean="0">
                <a:latin typeface="メイリオ" pitchFamily="50" charset="-128"/>
                <a:ea typeface="メイリオ" pitchFamily="50" charset="-128"/>
                <a:cs typeface="メイリオ" pitchFamily="50" charset="-128"/>
              </a:rPr>
              <a:t>犬，アニマルビデオ，</a:t>
            </a:r>
            <a:r>
              <a:rPr lang="ja-JP" altLang="en-US" sz="2200" dirty="0" err="1" smtClean="0">
                <a:latin typeface="メイリオ" pitchFamily="50" charset="-128"/>
                <a:ea typeface="メイリオ" pitchFamily="50" charset="-128"/>
                <a:cs typeface="メイリオ" pitchFamily="50" charset="-128"/>
              </a:rPr>
              <a:t>いぬいぬ</a:t>
            </a:r>
            <a:r>
              <a:rPr lang="ja-JP" altLang="en-US" sz="2200" dirty="0" smtClean="0">
                <a:latin typeface="メイリオ" pitchFamily="50" charset="-128"/>
                <a:ea typeface="メイリオ" pitchFamily="50" charset="-128"/>
                <a:cs typeface="メイリオ" pitchFamily="50" charset="-128"/>
              </a:rPr>
              <a:t>動画</a:t>
            </a:r>
            <a:r>
              <a:rPr lang="en-US" altLang="ja-JP" sz="2200" dirty="0" smtClean="0">
                <a:latin typeface="メイリオ" pitchFamily="50" charset="-128"/>
                <a:ea typeface="メイリオ" pitchFamily="50" charset="-128"/>
                <a:cs typeface="メイリオ" pitchFamily="50" charset="-128"/>
              </a:rPr>
              <a:t>}</a:t>
            </a:r>
            <a:endParaRPr lang="en-US" altLang="ja-JP" sz="2200" dirty="0">
              <a:latin typeface="メイリオ" pitchFamily="50" charset="-128"/>
              <a:ea typeface="メイリオ" pitchFamily="50" charset="-128"/>
              <a:cs typeface="メイリオ" pitchFamily="50" charset="-128"/>
            </a:endParaRPr>
          </a:p>
        </p:txBody>
      </p:sp>
      <p:sp>
        <p:nvSpPr>
          <p:cNvPr id="35" name="正方形/長方形 34"/>
          <p:cNvSpPr/>
          <p:nvPr/>
        </p:nvSpPr>
        <p:spPr>
          <a:xfrm>
            <a:off x="2615264" y="3701192"/>
            <a:ext cx="5845168" cy="705962"/>
          </a:xfrm>
          <a:prstGeom prst="rect">
            <a:avLst/>
          </a:prstGeom>
        </p:spPr>
        <p:txBody>
          <a:bodyPr wrap="square">
            <a:spAutoFit/>
          </a:bodyPr>
          <a:lstStyle/>
          <a:p>
            <a:pPr>
              <a:lnSpc>
                <a:spcPts val="5500"/>
              </a:lnSpc>
            </a:pPr>
            <a:r>
              <a:rPr lang="en-US" altLang="ja-JP" sz="2200" dirty="0" smtClean="0">
                <a:latin typeface="メイリオ" pitchFamily="50" charset="-128"/>
                <a:ea typeface="メイリオ" pitchFamily="50" charset="-128"/>
                <a:cs typeface="メイリオ" pitchFamily="50" charset="-128"/>
              </a:rPr>
              <a:t>com</a:t>
            </a:r>
            <a:r>
              <a:rPr lang="en-US" altLang="ja-JP" sz="2200" baseline="-25000" dirty="0" smtClean="0">
                <a:latin typeface="メイリオ" pitchFamily="50" charset="-128"/>
                <a:ea typeface="メイリオ" pitchFamily="50" charset="-128"/>
                <a:cs typeface="メイリオ" pitchFamily="50" charset="-128"/>
              </a:rPr>
              <a:t>2</a:t>
            </a:r>
            <a:r>
              <a:rPr lang="en-US" altLang="ja-JP" sz="2200" dirty="0" smtClean="0">
                <a:latin typeface="メイリオ" pitchFamily="50" charset="-128"/>
                <a:ea typeface="メイリオ" pitchFamily="50" charset="-128"/>
                <a:cs typeface="メイリオ" pitchFamily="50" charset="-128"/>
              </a:rPr>
              <a:t> = {</a:t>
            </a:r>
            <a:r>
              <a:rPr lang="ja-JP" altLang="en-US" sz="2200" dirty="0" smtClean="0">
                <a:latin typeface="メイリオ" pitchFamily="50" charset="-128"/>
                <a:ea typeface="メイリオ" pitchFamily="50" charset="-128"/>
                <a:cs typeface="メイリオ" pitchFamily="50" charset="-128"/>
              </a:rPr>
              <a:t>小さい</a:t>
            </a:r>
            <a:r>
              <a:rPr lang="en-US" altLang="ja-JP" sz="2200" dirty="0" smtClean="0">
                <a:latin typeface="メイリオ" pitchFamily="50" charset="-128"/>
                <a:ea typeface="メイリオ" pitchFamily="50" charset="-128"/>
                <a:cs typeface="メイリオ" pitchFamily="50" charset="-128"/>
              </a:rPr>
              <a:t>:24</a:t>
            </a:r>
            <a:r>
              <a:rPr lang="ja-JP" altLang="en-US" sz="2200" dirty="0" err="1" smtClean="0">
                <a:latin typeface="メイリオ" pitchFamily="50" charset="-128"/>
                <a:ea typeface="メイリオ" pitchFamily="50" charset="-128"/>
                <a:cs typeface="メイリオ" pitchFamily="50" charset="-128"/>
              </a:rPr>
              <a:t>，</a:t>
            </a:r>
            <a:r>
              <a:rPr lang="ja-JP" altLang="en-US" sz="2200" dirty="0" smtClean="0">
                <a:latin typeface="メイリオ" pitchFamily="50" charset="-128"/>
                <a:ea typeface="メイリオ" pitchFamily="50" charset="-128"/>
                <a:cs typeface="メイリオ" pitchFamily="50" charset="-128"/>
              </a:rPr>
              <a:t>白犬</a:t>
            </a:r>
            <a:r>
              <a:rPr lang="en-US" altLang="ja-JP" sz="2200" dirty="0" smtClean="0">
                <a:latin typeface="メイリオ" pitchFamily="50" charset="-128"/>
                <a:ea typeface="メイリオ" pitchFamily="50" charset="-128"/>
                <a:cs typeface="メイリオ" pitchFamily="50" charset="-128"/>
              </a:rPr>
              <a:t>:12</a:t>
            </a:r>
            <a:r>
              <a:rPr lang="ja-JP" altLang="en-US" sz="2200" dirty="0" err="1" smtClean="0">
                <a:latin typeface="メイリオ" pitchFamily="50" charset="-128"/>
                <a:ea typeface="メイリオ" pitchFamily="50" charset="-128"/>
                <a:cs typeface="メイリオ" pitchFamily="50" charset="-128"/>
              </a:rPr>
              <a:t>，</a:t>
            </a:r>
            <a:r>
              <a:rPr lang="ja-JP" altLang="en-US" sz="2200" dirty="0">
                <a:latin typeface="メイリオ" pitchFamily="50" charset="-128"/>
                <a:ea typeface="メイリオ" pitchFamily="50" charset="-128"/>
                <a:cs typeface="メイリオ" pitchFamily="50" charset="-128"/>
              </a:rPr>
              <a:t>目</a:t>
            </a:r>
            <a:r>
              <a:rPr lang="en-US" altLang="ja-JP" sz="2200" dirty="0" smtClean="0">
                <a:latin typeface="メイリオ" pitchFamily="50" charset="-128"/>
                <a:ea typeface="メイリオ" pitchFamily="50" charset="-128"/>
                <a:cs typeface="メイリオ" pitchFamily="50" charset="-128"/>
              </a:rPr>
              <a:t>:5</a:t>
            </a:r>
            <a:r>
              <a:rPr lang="ja-JP" altLang="en-US" sz="2200" dirty="0" err="1" smtClean="0">
                <a:latin typeface="メイリオ" pitchFamily="50" charset="-128"/>
                <a:ea typeface="メイリオ" pitchFamily="50" charset="-128"/>
                <a:cs typeface="メイリオ" pitchFamily="50" charset="-128"/>
              </a:rPr>
              <a:t>，</a:t>
            </a:r>
            <a:r>
              <a:rPr lang="en-US" altLang="ja-JP" sz="2200" dirty="0">
                <a:latin typeface="メイリオ" pitchFamily="50" charset="-128"/>
                <a:ea typeface="メイリオ" pitchFamily="50" charset="-128"/>
                <a:cs typeface="メイリオ" pitchFamily="50" charset="-128"/>
              </a:rPr>
              <a:t>…</a:t>
            </a:r>
            <a:r>
              <a:rPr lang="en-US" altLang="ja-JP" sz="2200" dirty="0" smtClean="0">
                <a:latin typeface="メイリオ" pitchFamily="50" charset="-128"/>
                <a:ea typeface="メイリオ" pitchFamily="50" charset="-128"/>
                <a:cs typeface="メイリオ" pitchFamily="50" charset="-128"/>
              </a:rPr>
              <a:t>}</a:t>
            </a:r>
            <a:endParaRPr lang="en-US" altLang="ja-JP" sz="2200" dirty="0">
              <a:latin typeface="メイリオ" pitchFamily="50" charset="-128"/>
              <a:ea typeface="メイリオ" pitchFamily="50" charset="-128"/>
              <a:cs typeface="メイリオ" pitchFamily="50" charset="-128"/>
            </a:endParaRPr>
          </a:p>
        </p:txBody>
      </p:sp>
      <p:pic>
        <p:nvPicPr>
          <p:cNvPr id="122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167" y="3300936"/>
            <a:ext cx="1644139" cy="120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正方形/長方形 36"/>
          <p:cNvSpPr/>
          <p:nvPr/>
        </p:nvSpPr>
        <p:spPr>
          <a:xfrm>
            <a:off x="323528" y="5511666"/>
            <a:ext cx="8532440" cy="797654"/>
          </a:xfrm>
          <a:prstGeom prst="rect">
            <a:avLst/>
          </a:prstGeom>
        </p:spPr>
        <p:txBody>
          <a:bodyPr wrap="square">
            <a:spAutoFit/>
          </a:bodyPr>
          <a:lstStyle/>
          <a:p>
            <a:pPr>
              <a:lnSpc>
                <a:spcPts val="5500"/>
              </a:lnSpc>
            </a:pPr>
            <a:r>
              <a:rPr lang="en-US" altLang="ja-JP" sz="3600" b="1" dirty="0">
                <a:latin typeface="メイリオ" pitchFamily="50" charset="-128"/>
                <a:ea typeface="メイリオ" pitchFamily="50" charset="-128"/>
                <a:cs typeface="メイリオ" pitchFamily="50" charset="-128"/>
              </a:rPr>
              <a:t>D</a:t>
            </a:r>
            <a:r>
              <a:rPr lang="en-US" altLang="ja-JP" sz="3600" b="1" baseline="-25000" dirty="0" smtClean="0">
                <a:latin typeface="メイリオ" pitchFamily="50" charset="-128"/>
                <a:ea typeface="メイリオ" pitchFamily="50" charset="-128"/>
                <a:cs typeface="メイリオ" pitchFamily="50" charset="-128"/>
              </a:rPr>
              <a:t> </a:t>
            </a:r>
            <a:r>
              <a:rPr lang="en-US" altLang="ja-JP" sz="3600" b="1" dirty="0" smtClean="0">
                <a:latin typeface="メイリオ" pitchFamily="50" charset="-128"/>
                <a:ea typeface="メイリオ" pitchFamily="50" charset="-128"/>
                <a:cs typeface="メイリオ" pitchFamily="50" charset="-128"/>
              </a:rPr>
              <a:t>= {(com</a:t>
            </a:r>
            <a:r>
              <a:rPr lang="en-US" altLang="ja-JP" sz="3600" b="1" baseline="-25000" dirty="0" smtClean="0">
                <a:latin typeface="メイリオ" pitchFamily="50" charset="-128"/>
                <a:ea typeface="メイリオ" pitchFamily="50" charset="-128"/>
                <a:cs typeface="メイリオ" pitchFamily="50" charset="-128"/>
              </a:rPr>
              <a:t>1 </a:t>
            </a:r>
            <a:r>
              <a:rPr lang="en-US" altLang="ja-JP" sz="3600" b="1" dirty="0" smtClean="0">
                <a:latin typeface="メイリオ" pitchFamily="50" charset="-128"/>
                <a:ea typeface="メイリオ" pitchFamily="50" charset="-128"/>
                <a:cs typeface="メイリオ" pitchFamily="50" charset="-128"/>
              </a:rPr>
              <a:t>,tag</a:t>
            </a:r>
            <a:r>
              <a:rPr lang="en-US" altLang="ja-JP" sz="3600" b="1" baseline="-25000" dirty="0" smtClean="0">
                <a:latin typeface="メイリオ" pitchFamily="50" charset="-128"/>
                <a:ea typeface="メイリオ" pitchFamily="50" charset="-128"/>
                <a:cs typeface="メイリオ" pitchFamily="50" charset="-128"/>
              </a:rPr>
              <a:t>1</a:t>
            </a:r>
            <a:r>
              <a:rPr lang="en-US" altLang="ja-JP" sz="3600" b="1" dirty="0" smtClean="0">
                <a:latin typeface="メイリオ" pitchFamily="50" charset="-128"/>
                <a:ea typeface="メイリオ" pitchFamily="50" charset="-128"/>
                <a:cs typeface="メイリオ" pitchFamily="50" charset="-128"/>
              </a:rPr>
              <a:t>),(</a:t>
            </a:r>
            <a:r>
              <a:rPr lang="en-US" altLang="ja-JP" sz="3600" b="1" dirty="0">
                <a:latin typeface="メイリオ" pitchFamily="50" charset="-128"/>
                <a:ea typeface="メイリオ" pitchFamily="50" charset="-128"/>
                <a:cs typeface="メイリオ" pitchFamily="50" charset="-128"/>
              </a:rPr>
              <a:t>com</a:t>
            </a:r>
            <a:r>
              <a:rPr lang="en-US" altLang="ja-JP" sz="3600" b="1" baseline="-25000" dirty="0">
                <a:latin typeface="メイリオ" pitchFamily="50" charset="-128"/>
                <a:ea typeface="メイリオ" pitchFamily="50" charset="-128"/>
                <a:cs typeface="メイリオ" pitchFamily="50" charset="-128"/>
              </a:rPr>
              <a:t>2 </a:t>
            </a:r>
            <a:r>
              <a:rPr lang="en-US" altLang="ja-JP" sz="3600" b="1" dirty="0" smtClean="0">
                <a:latin typeface="メイリオ" pitchFamily="50" charset="-128"/>
                <a:ea typeface="メイリオ" pitchFamily="50" charset="-128"/>
                <a:cs typeface="メイリオ" pitchFamily="50" charset="-128"/>
              </a:rPr>
              <a:t>,tag</a:t>
            </a:r>
            <a:r>
              <a:rPr lang="en-US" altLang="ja-JP" sz="3600" b="1" baseline="-25000" dirty="0" smtClean="0">
                <a:latin typeface="メイリオ" pitchFamily="50" charset="-128"/>
                <a:ea typeface="メイリオ" pitchFamily="50" charset="-128"/>
                <a:cs typeface="メイリオ" pitchFamily="50" charset="-128"/>
              </a:rPr>
              <a:t>2</a:t>
            </a:r>
            <a:r>
              <a:rPr lang="en-US" altLang="ja-JP" sz="3600" b="1" dirty="0" smtClean="0">
                <a:latin typeface="メイリオ" pitchFamily="50" charset="-128"/>
                <a:ea typeface="メイリオ" pitchFamily="50" charset="-128"/>
                <a:cs typeface="メイリオ" pitchFamily="50" charset="-128"/>
              </a:rPr>
              <a:t>)</a:t>
            </a:r>
            <a:r>
              <a:rPr lang="en-US" altLang="ja-JP" sz="3600" b="1" dirty="0">
                <a:latin typeface="メイリオ" pitchFamily="50" charset="-128"/>
                <a:ea typeface="メイリオ" pitchFamily="50" charset="-128"/>
                <a:cs typeface="メイリオ" pitchFamily="50" charset="-128"/>
              </a:rPr>
              <a:t>,</a:t>
            </a:r>
            <a:r>
              <a:rPr lang="en-US" altLang="ja-JP" sz="3600" b="1" dirty="0" smtClean="0">
                <a:latin typeface="メイリオ" pitchFamily="50" charset="-128"/>
                <a:ea typeface="メイリオ" pitchFamily="50" charset="-128"/>
                <a:cs typeface="メイリオ" pitchFamily="50" charset="-128"/>
              </a:rPr>
              <a:t>…}</a:t>
            </a:r>
            <a:endParaRPr lang="en-US" altLang="ja-JP" sz="3600" b="1" dirty="0">
              <a:latin typeface="メイリオ" pitchFamily="50" charset="-128"/>
              <a:ea typeface="メイリオ" pitchFamily="50" charset="-128"/>
              <a:cs typeface="メイリオ" pitchFamily="50" charset="-128"/>
            </a:endParaRPr>
          </a:p>
        </p:txBody>
      </p:sp>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84" y="1498126"/>
            <a:ext cx="1628028" cy="120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テキスト ボックス 23"/>
          <p:cNvSpPr txBox="1"/>
          <p:nvPr/>
        </p:nvSpPr>
        <p:spPr>
          <a:xfrm>
            <a:off x="4276417" y="4797152"/>
            <a:ext cx="1015663" cy="504056"/>
          </a:xfrm>
          <a:prstGeom prst="rect">
            <a:avLst/>
          </a:prstGeom>
          <a:noFill/>
        </p:spPr>
        <p:txBody>
          <a:bodyPr vert="eaVert" wrap="square" rtlCol="0">
            <a:spAutoFit/>
          </a:bodyPr>
          <a:lstStyle/>
          <a:p>
            <a:pPr algn="ctr"/>
            <a:r>
              <a:rPr kumimoji="1" lang="en-US" altLang="ja-JP" sz="5400" b="1" dirty="0" smtClean="0">
                <a:solidFill>
                  <a:schemeClr val="tx1">
                    <a:lumMod val="50000"/>
                    <a:lumOff val="50000"/>
                  </a:schemeClr>
                </a:solidFill>
              </a:rPr>
              <a:t>…</a:t>
            </a:r>
            <a:endParaRPr kumimoji="1" lang="ja-JP" altLang="en-US" sz="5400" b="1" dirty="0">
              <a:solidFill>
                <a:schemeClr val="tx1">
                  <a:lumMod val="50000"/>
                  <a:lumOff val="50000"/>
                </a:schemeClr>
              </a:solidFill>
            </a:endParaRPr>
          </a:p>
        </p:txBody>
      </p:sp>
    </p:spTree>
    <p:extLst>
      <p:ext uri="{BB962C8B-B14F-4D97-AF65-F5344CB8AC3E}">
        <p14:creationId xmlns:p14="http://schemas.microsoft.com/office/powerpoint/2010/main" val="2145460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764704"/>
            <a:ext cx="6840760" cy="646331"/>
          </a:xfrm>
          <a:prstGeom prst="rect">
            <a:avLst/>
          </a:prstGeom>
          <a:noFill/>
        </p:spPr>
        <p:txBody>
          <a:bodyPr wrap="square" rtlCol="0">
            <a:spAutoFit/>
          </a:bodyPr>
          <a:lstStyle/>
          <a:p>
            <a:endParaRPr kumimoji="1" lang="en-US" altLang="ja-JP" dirty="0" smtClean="0"/>
          </a:p>
          <a:p>
            <a:endParaRPr kumimoji="1" lang="ja-JP" altLang="en-US" dirty="0"/>
          </a:p>
        </p:txBody>
      </p:sp>
      <p:sp>
        <p:nvSpPr>
          <p:cNvPr id="3" name="テキスト ボックス 2"/>
          <p:cNvSpPr txBox="1"/>
          <p:nvPr/>
        </p:nvSpPr>
        <p:spPr>
          <a:xfrm>
            <a:off x="539552" y="764704"/>
            <a:ext cx="8208912" cy="2800767"/>
          </a:xfrm>
          <a:prstGeom prst="rect">
            <a:avLst/>
          </a:prstGeom>
          <a:noFill/>
        </p:spPr>
        <p:txBody>
          <a:bodyPr wrap="square" rtlCol="0">
            <a:spAutoFit/>
          </a:bodyPr>
          <a:lstStyle/>
          <a:p>
            <a:r>
              <a:rPr lang="ja-JP" altLang="en-US" sz="8800" b="1" dirty="0">
                <a:latin typeface="メイリオ" pitchFamily="50" charset="-128"/>
                <a:ea typeface="メイリオ" pitchFamily="50" charset="-128"/>
                <a:cs typeface="メイリオ" pitchFamily="50" charset="-128"/>
              </a:rPr>
              <a:t>機械</a:t>
            </a:r>
            <a:r>
              <a:rPr lang="ja-JP" altLang="en-US" sz="8800" b="1" dirty="0" smtClean="0">
                <a:latin typeface="メイリオ" pitchFamily="50" charset="-128"/>
                <a:ea typeface="メイリオ" pitchFamily="50" charset="-128"/>
                <a:cs typeface="メイリオ" pitchFamily="50" charset="-128"/>
              </a:rPr>
              <a:t>学習による</a:t>
            </a:r>
            <a:endParaRPr lang="en-US" altLang="ja-JP" sz="8800" b="1" dirty="0">
              <a:latin typeface="メイリオ" pitchFamily="50" charset="-128"/>
              <a:ea typeface="メイリオ" pitchFamily="50" charset="-128"/>
              <a:cs typeface="メイリオ" pitchFamily="50" charset="-128"/>
            </a:endParaRPr>
          </a:p>
          <a:p>
            <a:r>
              <a:rPr lang="ja-JP" altLang="en-US" sz="8800" b="1" dirty="0">
                <a:latin typeface="メイリオ" pitchFamily="50" charset="-128"/>
                <a:ea typeface="メイリオ" pitchFamily="50" charset="-128"/>
                <a:cs typeface="メイリオ" pitchFamily="50" charset="-128"/>
              </a:rPr>
              <a:t>タグ推定</a:t>
            </a:r>
            <a:endParaRPr kumimoji="1" lang="ja-JP" altLang="en-US" sz="8800" b="1" dirty="0">
              <a:latin typeface="メイリオ" pitchFamily="50" charset="-128"/>
              <a:ea typeface="メイリオ" pitchFamily="50" charset="-128"/>
              <a:cs typeface="メイリオ" pitchFamily="50" charset="-128"/>
            </a:endParaRPr>
          </a:p>
        </p:txBody>
      </p:sp>
      <p:sp>
        <p:nvSpPr>
          <p:cNvPr id="4" name="テキスト ボックス 3"/>
          <p:cNvSpPr txBox="1"/>
          <p:nvPr/>
        </p:nvSpPr>
        <p:spPr>
          <a:xfrm>
            <a:off x="6084168" y="3931309"/>
            <a:ext cx="2880320" cy="3170099"/>
          </a:xfrm>
          <a:prstGeom prst="rect">
            <a:avLst/>
          </a:prstGeom>
          <a:noFill/>
        </p:spPr>
        <p:txBody>
          <a:bodyPr wrap="square" rtlCol="0">
            <a:spAutoFit/>
          </a:bodyPr>
          <a:lstStyle/>
          <a:p>
            <a:r>
              <a:rPr lang="ja-JP" altLang="en-US" sz="20000" b="1" dirty="0">
                <a:latin typeface="メイリオ" pitchFamily="50" charset="-128"/>
                <a:ea typeface="メイリオ" pitchFamily="50" charset="-128"/>
                <a:cs typeface="メイリオ" pitchFamily="50" charset="-128"/>
              </a:rPr>
              <a:t>②</a:t>
            </a:r>
            <a:endParaRPr kumimoji="1" lang="ja-JP" altLang="en-US" sz="20000" b="1" dirty="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0263919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5544616" cy="646331"/>
          </a:xfrm>
          <a:prstGeom prst="rect">
            <a:avLst/>
          </a:prstGeom>
          <a:noFill/>
        </p:spPr>
        <p:txBody>
          <a:bodyPr wrap="square" rtlCol="0">
            <a:spAutoFit/>
          </a:bodyPr>
          <a:lstStyle/>
          <a:p>
            <a:r>
              <a:rPr lang="ja-JP" altLang="en-US" sz="3600" u="sng" dirty="0">
                <a:latin typeface="HG丸ｺﾞｼｯｸM-PRO" pitchFamily="50" charset="-128"/>
                <a:ea typeface="HG丸ｺﾞｼｯｸM-PRO" pitchFamily="50" charset="-128"/>
              </a:rPr>
              <a:t>機械学習に</a:t>
            </a:r>
            <a:r>
              <a:rPr lang="ja-JP" altLang="en-US" sz="3600" u="sng" dirty="0" smtClean="0">
                <a:latin typeface="HG丸ｺﾞｼｯｸM-PRO" pitchFamily="50" charset="-128"/>
                <a:ea typeface="HG丸ｺﾞｼｯｸM-PRO" pitchFamily="50" charset="-128"/>
              </a:rPr>
              <a:t>よるタグ推定</a:t>
            </a:r>
            <a:endParaRPr kumimoji="1" lang="ja-JP" altLang="en-US" sz="3600" u="sng" dirty="0">
              <a:latin typeface="HG丸ｺﾞｼｯｸM-PRO" pitchFamily="50" charset="-128"/>
              <a:ea typeface="HG丸ｺﾞｼｯｸM-PRO" pitchFamily="50" charset="-128"/>
            </a:endParaRPr>
          </a:p>
        </p:txBody>
      </p:sp>
      <p:sp>
        <p:nvSpPr>
          <p:cNvPr id="3" name="テキスト ボックス 2"/>
          <p:cNvSpPr txBox="1"/>
          <p:nvPr/>
        </p:nvSpPr>
        <p:spPr>
          <a:xfrm>
            <a:off x="683568" y="4436040"/>
            <a:ext cx="7776864" cy="707886"/>
          </a:xfrm>
          <a:prstGeom prst="rect">
            <a:avLst/>
          </a:prstGeom>
          <a:noFill/>
        </p:spPr>
        <p:txBody>
          <a:bodyPr wrap="square" rtlCol="0">
            <a:spAutoFit/>
          </a:bodyPr>
          <a:lstStyle/>
          <a:p>
            <a:pPr algn="ctr"/>
            <a:r>
              <a:rPr lang="ja-JP" altLang="ja-JP" sz="4000" b="1" dirty="0" smtClean="0">
                <a:latin typeface="メイリオ" pitchFamily="50" charset="-128"/>
                <a:ea typeface="メイリオ" pitchFamily="50" charset="-128"/>
                <a:cs typeface="メイリオ" pitchFamily="50" charset="-128"/>
              </a:rPr>
              <a:t>実装</a:t>
            </a:r>
            <a:r>
              <a:rPr lang="ja-JP" altLang="en-US" sz="4000" b="1" dirty="0" smtClean="0">
                <a:latin typeface="メイリオ" pitchFamily="50" charset="-128"/>
                <a:ea typeface="メイリオ" pitchFamily="50" charset="-128"/>
                <a:cs typeface="メイリオ" pitchFamily="50" charset="-128"/>
              </a:rPr>
              <a:t>が簡単</a:t>
            </a:r>
            <a:r>
              <a:rPr lang="ja-JP" altLang="en-US" sz="2000" dirty="0" smtClean="0">
                <a:latin typeface="HG丸ｺﾞｼｯｸM-PRO" pitchFamily="50" charset="-128"/>
                <a:ea typeface="HG丸ｺﾞｼｯｸM-PRO" pitchFamily="50" charset="-128"/>
              </a:rPr>
              <a:t>　　＆　　</a:t>
            </a:r>
            <a:r>
              <a:rPr lang="ja-JP" altLang="ja-JP" sz="4000" b="1" dirty="0" smtClean="0">
                <a:latin typeface="メイリオ" pitchFamily="50" charset="-128"/>
                <a:ea typeface="メイリオ" pitchFamily="50" charset="-128"/>
                <a:cs typeface="メイリオ" pitchFamily="50" charset="-128"/>
              </a:rPr>
              <a:t>学習</a:t>
            </a:r>
            <a:r>
              <a:rPr lang="ja-JP" altLang="en-US" sz="4000" b="1" dirty="0" smtClean="0">
                <a:latin typeface="メイリオ" pitchFamily="50" charset="-128"/>
                <a:ea typeface="メイリオ" pitchFamily="50" charset="-128"/>
                <a:cs typeface="メイリオ" pitchFamily="50" charset="-128"/>
              </a:rPr>
              <a:t>が</a:t>
            </a:r>
            <a:r>
              <a:rPr lang="ja-JP" altLang="ja-JP" sz="4000" b="1" dirty="0" smtClean="0">
                <a:latin typeface="メイリオ" pitchFamily="50" charset="-128"/>
                <a:ea typeface="メイリオ" pitchFamily="50" charset="-128"/>
                <a:cs typeface="メイリオ" pitchFamily="50" charset="-128"/>
              </a:rPr>
              <a:t>速</a:t>
            </a:r>
            <a:r>
              <a:rPr lang="ja-JP" altLang="en-US" sz="4000" b="1" dirty="0" smtClean="0">
                <a:latin typeface="メイリオ" pitchFamily="50" charset="-128"/>
                <a:ea typeface="メイリオ" pitchFamily="50" charset="-128"/>
                <a:cs typeface="メイリオ" pitchFamily="50" charset="-128"/>
              </a:rPr>
              <a:t>い</a:t>
            </a:r>
            <a:endParaRPr lang="en-US" altLang="ja-JP" sz="4000" b="1" dirty="0" smtClean="0">
              <a:latin typeface="メイリオ" pitchFamily="50" charset="-128"/>
              <a:ea typeface="メイリオ" pitchFamily="50" charset="-128"/>
              <a:cs typeface="メイリオ" pitchFamily="50" charset="-128"/>
            </a:endParaRPr>
          </a:p>
        </p:txBody>
      </p:sp>
      <p:sp>
        <p:nvSpPr>
          <p:cNvPr id="4" name="正方形/長方形 3"/>
          <p:cNvSpPr/>
          <p:nvPr/>
        </p:nvSpPr>
        <p:spPr>
          <a:xfrm>
            <a:off x="1154253" y="4005064"/>
            <a:ext cx="6912768" cy="369332"/>
          </a:xfrm>
          <a:prstGeom prst="rect">
            <a:avLst/>
          </a:prstGeom>
        </p:spPr>
        <p:txBody>
          <a:bodyPr wrap="square">
            <a:spAutoFit/>
          </a:bodyPr>
          <a:lstStyle/>
          <a:p>
            <a:r>
              <a:rPr lang="ja-JP" altLang="ja-JP" dirty="0" smtClean="0">
                <a:latin typeface="HG丸ｺﾞｼｯｸM-PRO" pitchFamily="50" charset="-128"/>
                <a:ea typeface="HG丸ｺﾞｼｯｸM-PRO" pitchFamily="50" charset="-128"/>
              </a:rPr>
              <a:t>確率に基づいた分類器</a:t>
            </a:r>
            <a:endParaRPr lang="en-US" altLang="ja-JP" dirty="0" smtClean="0">
              <a:latin typeface="HG丸ｺﾞｼｯｸM-PRO" pitchFamily="50" charset="-128"/>
              <a:ea typeface="HG丸ｺﾞｼｯｸM-PRO" pitchFamily="50" charset="-128"/>
            </a:endParaRPr>
          </a:p>
        </p:txBody>
      </p:sp>
      <p:sp>
        <p:nvSpPr>
          <p:cNvPr id="5" name="テキスト ボックス 4"/>
          <p:cNvSpPr txBox="1"/>
          <p:nvPr/>
        </p:nvSpPr>
        <p:spPr>
          <a:xfrm>
            <a:off x="1223628" y="1552724"/>
            <a:ext cx="6696744" cy="2308324"/>
          </a:xfrm>
          <a:prstGeom prst="rect">
            <a:avLst/>
          </a:prstGeom>
          <a:noFill/>
        </p:spPr>
        <p:txBody>
          <a:bodyPr wrap="square" rtlCol="0">
            <a:spAutoFit/>
          </a:bodyPr>
          <a:lstStyle/>
          <a:p>
            <a:pPr algn="r"/>
            <a:r>
              <a:rPr kumimoji="1" lang="ja-JP" altLang="en-US" sz="7200" b="1" dirty="0" smtClean="0">
                <a:latin typeface="メイリオ" pitchFamily="50" charset="-128"/>
                <a:ea typeface="メイリオ" pitchFamily="50" charset="-128"/>
                <a:cs typeface="メイリオ" pitchFamily="50" charset="-128"/>
              </a:rPr>
              <a:t>ナイーブベイズ分類器</a:t>
            </a:r>
            <a:endParaRPr kumimoji="1" lang="ja-JP" altLang="en-US" sz="7200" b="1" dirty="0">
              <a:latin typeface="メイリオ" pitchFamily="50" charset="-128"/>
              <a:ea typeface="メイリオ" pitchFamily="50" charset="-128"/>
              <a:cs typeface="メイリオ" pitchFamily="50" charset="-128"/>
            </a:endParaRPr>
          </a:p>
        </p:txBody>
      </p:sp>
      <p:sp>
        <p:nvSpPr>
          <p:cNvPr id="16" name="テキスト ボックス 15"/>
          <p:cNvSpPr txBox="1"/>
          <p:nvPr/>
        </p:nvSpPr>
        <p:spPr>
          <a:xfrm>
            <a:off x="733430" y="5631631"/>
            <a:ext cx="8038962" cy="461665"/>
          </a:xfrm>
          <a:prstGeom prst="rect">
            <a:avLst/>
          </a:prstGeom>
          <a:noFill/>
        </p:spPr>
        <p:txBody>
          <a:bodyPr wrap="square" rtlCol="0">
            <a:spAutoFit/>
          </a:bodyPr>
          <a:lstStyle/>
          <a:p>
            <a:pPr algn="ctr"/>
            <a:r>
              <a:rPr lang="ja-JP" altLang="en-US" sz="2400" b="1" dirty="0">
                <a:latin typeface="HG丸ｺﾞｼｯｸM-PRO" pitchFamily="50" charset="-128"/>
                <a:ea typeface="HG丸ｺﾞｼｯｸM-PRO" pitchFamily="50" charset="-128"/>
                <a:cs typeface="メイリオ" pitchFamily="50" charset="-128"/>
              </a:rPr>
              <a:t>訓練データ</a:t>
            </a:r>
            <a:r>
              <a:rPr lang="ja-JP" altLang="en-US" sz="2400" b="1" dirty="0" smtClean="0">
                <a:latin typeface="HG丸ｺﾞｼｯｸM-PRO" pitchFamily="50" charset="-128"/>
                <a:ea typeface="HG丸ｺﾞｼｯｸM-PRO" pitchFamily="50" charset="-128"/>
                <a:cs typeface="メイリオ" pitchFamily="50" charset="-128"/>
              </a:rPr>
              <a:t>を基にコメントとタグの関連性を学習</a:t>
            </a:r>
            <a:endParaRPr kumimoji="1" lang="en-US" altLang="ja-JP" sz="2400" b="1" dirty="0" smtClean="0">
              <a:latin typeface="HG丸ｺﾞｼｯｸM-PRO" pitchFamily="50" charset="-128"/>
              <a:ea typeface="HG丸ｺﾞｼｯｸM-PRO" pitchFamily="50" charset="-128"/>
              <a:cs typeface="メイリオ" pitchFamily="50" charset="-128"/>
            </a:endParaRPr>
          </a:p>
        </p:txBody>
      </p:sp>
    </p:spTree>
    <p:extLst>
      <p:ext uri="{BB962C8B-B14F-4D97-AF65-F5344CB8AC3E}">
        <p14:creationId xmlns:p14="http://schemas.microsoft.com/office/powerpoint/2010/main" val="4050482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角丸四角形 14"/>
          <p:cNvSpPr/>
          <p:nvPr/>
        </p:nvSpPr>
        <p:spPr>
          <a:xfrm>
            <a:off x="4642339" y="1412776"/>
            <a:ext cx="4106126" cy="1728193"/>
          </a:xfrm>
          <a:prstGeom prst="roundRect">
            <a:avLst/>
          </a:prstGeom>
          <a:noFill/>
          <a:ln w="38100">
            <a:solidFill>
              <a:schemeClr val="bg1">
                <a:lumMod val="65000"/>
              </a:schemeClr>
            </a:solidFill>
            <a:prstDash val="sysDot"/>
          </a:ln>
          <a:effectLst/>
        </p:spPr>
        <p:style>
          <a:lnRef idx="0">
            <a:schemeClr val="lt1">
              <a:hueOff val="0"/>
              <a:satOff val="0"/>
              <a:lumOff val="0"/>
              <a:alphaOff val="0"/>
            </a:schemeClr>
          </a:lnRef>
          <a:fillRef idx="3">
            <a:schemeClr val="accent1">
              <a:alpha val="90000"/>
              <a:hueOff val="0"/>
              <a:satOff val="0"/>
              <a:lumOff val="0"/>
              <a:alphaOff val="0"/>
            </a:schemeClr>
          </a:fillRef>
          <a:effectRef idx="2">
            <a:schemeClr val="accent1">
              <a:alpha val="90000"/>
              <a:hueOff val="0"/>
              <a:satOff val="0"/>
              <a:lumOff val="0"/>
              <a:alphaOff val="0"/>
            </a:schemeClr>
          </a:effectRef>
          <a:fontRef idx="minor">
            <a:schemeClr val="lt1"/>
          </a:fontRef>
        </p:style>
      </p:sp>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2519016"/>
            <a:ext cx="2857500" cy="2857500"/>
          </a:xfrm>
          <a:prstGeom prst="rect">
            <a:avLst/>
          </a:prstGeom>
        </p:spPr>
      </p:pic>
      <p:sp>
        <p:nvSpPr>
          <p:cNvPr id="6" name="角丸四角形 5"/>
          <p:cNvSpPr/>
          <p:nvPr/>
        </p:nvSpPr>
        <p:spPr>
          <a:xfrm>
            <a:off x="395535" y="1412777"/>
            <a:ext cx="4082679" cy="1728192"/>
          </a:xfrm>
          <a:prstGeom prst="roundRect">
            <a:avLst/>
          </a:prstGeom>
          <a:noFill/>
          <a:ln w="38100">
            <a:solidFill>
              <a:schemeClr val="bg1">
                <a:lumMod val="65000"/>
              </a:schemeClr>
            </a:solidFill>
            <a:prstDash val="sysDot"/>
          </a:ln>
          <a:effectLst/>
        </p:spPr>
        <p:style>
          <a:lnRef idx="0">
            <a:schemeClr val="lt1">
              <a:hueOff val="0"/>
              <a:satOff val="0"/>
              <a:lumOff val="0"/>
              <a:alphaOff val="0"/>
            </a:schemeClr>
          </a:lnRef>
          <a:fillRef idx="3">
            <a:schemeClr val="accent1">
              <a:alpha val="90000"/>
              <a:hueOff val="0"/>
              <a:satOff val="0"/>
              <a:lumOff val="0"/>
              <a:alphaOff val="0"/>
            </a:schemeClr>
          </a:fillRef>
          <a:effectRef idx="2">
            <a:schemeClr val="accent1">
              <a:alpha val="90000"/>
              <a:hueOff val="0"/>
              <a:satOff val="0"/>
              <a:lumOff val="0"/>
              <a:alphaOff val="0"/>
            </a:schemeClr>
          </a:effectRef>
          <a:fontRef idx="minor">
            <a:schemeClr val="lt1"/>
          </a:fontRef>
        </p:style>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010" y="2520696"/>
            <a:ext cx="2857500" cy="2857500"/>
          </a:xfrm>
          <a:prstGeom prst="rect">
            <a:avLst/>
          </a:prstGeom>
        </p:spPr>
      </p:pic>
      <p:sp>
        <p:nvSpPr>
          <p:cNvPr id="2" name="テキスト ボックス 1"/>
          <p:cNvSpPr txBox="1"/>
          <p:nvPr/>
        </p:nvSpPr>
        <p:spPr>
          <a:xfrm>
            <a:off x="611559" y="404664"/>
            <a:ext cx="5120182"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ナイーブベイズ分類器</a:t>
            </a:r>
            <a:endParaRPr kumimoji="1" lang="ja-JP" altLang="en-US" sz="3600" u="sng" dirty="0">
              <a:latin typeface="HG丸ｺﾞｼｯｸM-PRO" pitchFamily="50" charset="-128"/>
              <a:ea typeface="HG丸ｺﾞｼｯｸM-PRO" pitchFamily="50" charset="-128"/>
            </a:endParaRPr>
          </a:p>
        </p:txBody>
      </p:sp>
      <p:sp>
        <p:nvSpPr>
          <p:cNvPr id="16" name="テキスト ボックス 15"/>
          <p:cNvSpPr txBox="1"/>
          <p:nvPr/>
        </p:nvSpPr>
        <p:spPr>
          <a:xfrm>
            <a:off x="1331640" y="1465620"/>
            <a:ext cx="2736304" cy="523220"/>
          </a:xfrm>
          <a:prstGeom prst="rect">
            <a:avLst/>
          </a:prstGeom>
          <a:noFill/>
        </p:spPr>
        <p:txBody>
          <a:bodyPr wrap="square" rtlCol="0">
            <a:spAutoFit/>
          </a:bodyPr>
          <a:lstStyle/>
          <a:p>
            <a:r>
              <a:rPr kumimoji="1" lang="ja-JP" altLang="en-US" sz="2800" b="1" dirty="0" smtClean="0">
                <a:latin typeface="HG丸ｺﾞｼｯｸM-PRO" pitchFamily="50" charset="-128"/>
                <a:ea typeface="HG丸ｺﾞｼｯｸM-PRO" pitchFamily="50" charset="-128"/>
              </a:rPr>
              <a:t>訓練データ</a:t>
            </a:r>
            <a:endParaRPr kumimoji="1" lang="ja-JP" altLang="en-US" sz="2800" b="1" dirty="0">
              <a:latin typeface="HG丸ｺﾞｼｯｸM-PRO" pitchFamily="50" charset="-128"/>
              <a:ea typeface="HG丸ｺﾞｼｯｸM-PRO" pitchFamily="50" charset="-128"/>
            </a:endParaRPr>
          </a:p>
        </p:txBody>
      </p:sp>
      <p:sp>
        <p:nvSpPr>
          <p:cNvPr id="17" name="テキスト ボックス 16"/>
          <p:cNvSpPr txBox="1"/>
          <p:nvPr/>
        </p:nvSpPr>
        <p:spPr>
          <a:xfrm>
            <a:off x="5545678" y="1484784"/>
            <a:ext cx="3346802" cy="523220"/>
          </a:xfrm>
          <a:prstGeom prst="rect">
            <a:avLst/>
          </a:prstGeom>
          <a:noFill/>
          <a:effectLst/>
        </p:spPr>
        <p:txBody>
          <a:bodyPr wrap="square" rtlCol="0">
            <a:spAutoFit/>
          </a:bodyPr>
          <a:lstStyle/>
          <a:p>
            <a:r>
              <a:rPr lang="ja-JP" altLang="en-US" sz="2800" b="1" dirty="0" smtClean="0">
                <a:latin typeface="HG丸ｺﾞｼｯｸM-PRO" pitchFamily="50" charset="-128"/>
                <a:ea typeface="HG丸ｺﾞｼｯｸM-PRO" pitchFamily="50" charset="-128"/>
              </a:rPr>
              <a:t>テスト</a:t>
            </a:r>
            <a:r>
              <a:rPr kumimoji="1" lang="ja-JP" altLang="en-US" sz="2800" b="1" dirty="0" smtClean="0">
                <a:latin typeface="HG丸ｺﾞｼｯｸM-PRO" pitchFamily="50" charset="-128"/>
                <a:ea typeface="HG丸ｺﾞｼｯｸM-PRO" pitchFamily="50" charset="-128"/>
              </a:rPr>
              <a:t>データ</a:t>
            </a:r>
            <a:endParaRPr kumimoji="1" lang="ja-JP" altLang="en-US" sz="2800" b="1" dirty="0">
              <a:latin typeface="HG丸ｺﾞｼｯｸM-PRO" pitchFamily="50" charset="-128"/>
              <a:ea typeface="HG丸ｺﾞｼｯｸM-PRO" pitchFamily="50" charset="-128"/>
            </a:endParaRPr>
          </a:p>
        </p:txBody>
      </p:sp>
      <p:sp>
        <p:nvSpPr>
          <p:cNvPr id="28" name="テキスト ボックス 27"/>
          <p:cNvSpPr txBox="1"/>
          <p:nvPr/>
        </p:nvSpPr>
        <p:spPr>
          <a:xfrm>
            <a:off x="2823080" y="5764614"/>
            <a:ext cx="3744416" cy="769441"/>
          </a:xfrm>
          <a:prstGeom prst="rect">
            <a:avLst/>
          </a:prstGeom>
          <a:noFill/>
        </p:spPr>
        <p:txBody>
          <a:bodyPr wrap="square" rtlCol="0">
            <a:spAutoFit/>
          </a:bodyPr>
          <a:lstStyle/>
          <a:p>
            <a:r>
              <a:rPr lang="en-US" altLang="ja-JP" sz="4400" b="1" dirty="0" smtClean="0">
                <a:latin typeface="メイリオ" pitchFamily="50" charset="-128"/>
                <a:ea typeface="メイリオ" pitchFamily="50" charset="-128"/>
                <a:cs typeface="メイリオ" pitchFamily="50" charset="-128"/>
              </a:rPr>
              <a:t>tag=f(com)</a:t>
            </a:r>
            <a:endParaRPr kumimoji="1" lang="ja-JP" altLang="en-US" sz="4400" b="1" dirty="0">
              <a:latin typeface="メイリオ" pitchFamily="50" charset="-128"/>
              <a:ea typeface="メイリオ" pitchFamily="50" charset="-128"/>
              <a:cs typeface="メイリオ" pitchFamily="50" charset="-128"/>
            </a:endParaRPr>
          </a:p>
        </p:txBody>
      </p:sp>
      <p:sp>
        <p:nvSpPr>
          <p:cNvPr id="30" name="テキスト ボックス 29"/>
          <p:cNvSpPr txBox="1"/>
          <p:nvPr/>
        </p:nvSpPr>
        <p:spPr>
          <a:xfrm>
            <a:off x="4852419" y="2075468"/>
            <a:ext cx="4104456" cy="646331"/>
          </a:xfrm>
          <a:prstGeom prst="rect">
            <a:avLst/>
          </a:prstGeom>
          <a:noFill/>
        </p:spPr>
        <p:txBody>
          <a:bodyPr wrap="square" rtlCol="0">
            <a:spAutoFit/>
          </a:bodyPr>
          <a:lstStyle/>
          <a:p>
            <a:r>
              <a:rPr lang="en-US" altLang="ja-JP" b="1" dirty="0" smtClean="0">
                <a:latin typeface="HG丸ｺﾞｼｯｸM-PRO" pitchFamily="50" charset="-128"/>
                <a:ea typeface="HG丸ｺﾞｼｯｸM-PRO" pitchFamily="50" charset="-128"/>
              </a:rPr>
              <a:t>com</a:t>
            </a:r>
            <a:r>
              <a:rPr kumimoji="1" lang="en-US" altLang="ja-JP" b="1" dirty="0" smtClean="0">
                <a:latin typeface="HG丸ｺﾞｼｯｸM-PRO" pitchFamily="50" charset="-128"/>
                <a:ea typeface="HG丸ｺﾞｼｯｸM-PRO" pitchFamily="50" charset="-128"/>
              </a:rPr>
              <a:t>={(</a:t>
            </a:r>
            <a:r>
              <a:rPr kumimoji="1" lang="ja-JP" altLang="en-US" b="1" dirty="0" smtClean="0">
                <a:latin typeface="HG丸ｺﾞｼｯｸM-PRO" pitchFamily="50" charset="-128"/>
                <a:ea typeface="HG丸ｺﾞｼｯｸM-PRO" pitchFamily="50" charset="-128"/>
              </a:rPr>
              <a:t>単語</a:t>
            </a:r>
            <a:r>
              <a:rPr kumimoji="1" lang="en-US" altLang="ja-JP" b="1" baseline="-25000" dirty="0" smtClean="0">
                <a:latin typeface="HG丸ｺﾞｼｯｸM-PRO" pitchFamily="50" charset="-128"/>
                <a:ea typeface="HG丸ｺﾞｼｯｸM-PRO" pitchFamily="50" charset="-128"/>
              </a:rPr>
              <a:t>1</a:t>
            </a:r>
            <a:r>
              <a:rPr kumimoji="1" lang="en-US" altLang="ja-JP" b="1" dirty="0" smtClean="0">
                <a:latin typeface="HG丸ｺﾞｼｯｸM-PRO" pitchFamily="50" charset="-128"/>
                <a:ea typeface="HG丸ｺﾞｼｯｸM-PRO" pitchFamily="50" charset="-128"/>
              </a:rPr>
              <a:t>,</a:t>
            </a:r>
            <a:r>
              <a:rPr kumimoji="1" lang="ja-JP" altLang="en-US" b="1" dirty="0" smtClean="0">
                <a:latin typeface="HG丸ｺﾞｼｯｸM-PRO" pitchFamily="50" charset="-128"/>
                <a:ea typeface="HG丸ｺﾞｼｯｸM-PRO" pitchFamily="50" charset="-128"/>
              </a:rPr>
              <a:t>頻度</a:t>
            </a:r>
            <a:r>
              <a:rPr kumimoji="1" lang="en-US" altLang="ja-JP" b="1" dirty="0" smtClean="0">
                <a:latin typeface="HG丸ｺﾞｼｯｸM-PRO" pitchFamily="50" charset="-128"/>
                <a:ea typeface="HG丸ｺﾞｼｯｸM-PRO" pitchFamily="50" charset="-128"/>
              </a:rPr>
              <a:t>)</a:t>
            </a:r>
            <a:r>
              <a:rPr lang="en-US" altLang="ja-JP" b="1" dirty="0" smtClean="0">
                <a:latin typeface="HG丸ｺﾞｼｯｸM-PRO" pitchFamily="50" charset="-128"/>
                <a:ea typeface="HG丸ｺﾞｼｯｸM-PRO" pitchFamily="50" charset="-128"/>
              </a:rPr>
              <a:t>,</a:t>
            </a:r>
            <a:r>
              <a:rPr lang="ja-JP" altLang="en-US" b="1" dirty="0" smtClean="0">
                <a:latin typeface="HG丸ｺﾞｼｯｸM-PRO" pitchFamily="50" charset="-128"/>
                <a:ea typeface="HG丸ｺﾞｼｯｸM-PRO" pitchFamily="50" charset="-128"/>
              </a:rPr>
              <a:t> </a:t>
            </a:r>
            <a:r>
              <a:rPr lang="en-US" altLang="ja-JP" b="1" dirty="0" smtClean="0">
                <a:latin typeface="HG丸ｺﾞｼｯｸM-PRO" pitchFamily="50" charset="-128"/>
                <a:ea typeface="HG丸ｺﾞｼｯｸM-PRO" pitchFamily="50" charset="-128"/>
              </a:rPr>
              <a:t>(</a:t>
            </a:r>
            <a:r>
              <a:rPr kumimoji="1" lang="ja-JP" altLang="en-US" b="1" dirty="0" smtClean="0">
                <a:latin typeface="HG丸ｺﾞｼｯｸM-PRO" pitchFamily="50" charset="-128"/>
                <a:ea typeface="HG丸ｺﾞｼｯｸM-PRO" pitchFamily="50" charset="-128"/>
              </a:rPr>
              <a:t>単語</a:t>
            </a:r>
            <a:r>
              <a:rPr kumimoji="1" lang="en-US" altLang="ja-JP" b="1" baseline="-25000" dirty="0" smtClean="0">
                <a:latin typeface="HG丸ｺﾞｼｯｸM-PRO" pitchFamily="50" charset="-128"/>
                <a:ea typeface="HG丸ｺﾞｼｯｸM-PRO" pitchFamily="50" charset="-128"/>
              </a:rPr>
              <a:t>2</a:t>
            </a:r>
            <a:r>
              <a:rPr kumimoji="1" lang="en-US" altLang="ja-JP" b="1" dirty="0" smtClean="0">
                <a:latin typeface="HG丸ｺﾞｼｯｸM-PRO" pitchFamily="50" charset="-128"/>
                <a:ea typeface="HG丸ｺﾞｼｯｸM-PRO" pitchFamily="50" charset="-128"/>
              </a:rPr>
              <a:t>,</a:t>
            </a:r>
            <a:r>
              <a:rPr kumimoji="1" lang="ja-JP" altLang="en-US" b="1" dirty="0" smtClean="0">
                <a:latin typeface="HG丸ｺﾞｼｯｸM-PRO" pitchFamily="50" charset="-128"/>
                <a:ea typeface="HG丸ｺﾞｼｯｸM-PRO" pitchFamily="50" charset="-128"/>
              </a:rPr>
              <a:t>頻度</a:t>
            </a:r>
            <a:r>
              <a:rPr kumimoji="1" lang="en-US" altLang="ja-JP" b="1" dirty="0" smtClean="0">
                <a:latin typeface="HG丸ｺﾞｼｯｸM-PRO" pitchFamily="50" charset="-128"/>
                <a:ea typeface="HG丸ｺﾞｼｯｸM-PRO" pitchFamily="50" charset="-128"/>
              </a:rPr>
              <a:t>), …}</a:t>
            </a:r>
          </a:p>
          <a:p>
            <a:r>
              <a:rPr lang="en-US" altLang="ja-JP" b="1" dirty="0" smtClean="0">
                <a:latin typeface="HG丸ｺﾞｼｯｸM-PRO" pitchFamily="50" charset="-128"/>
                <a:ea typeface="HG丸ｺﾞｼｯｸM-PRO" pitchFamily="50" charset="-128"/>
              </a:rPr>
              <a:t>tag=f(com)</a:t>
            </a:r>
            <a:endParaRPr kumimoji="1" lang="ja-JP" altLang="en-US" b="1" dirty="0">
              <a:latin typeface="HG丸ｺﾞｼｯｸM-PRO" pitchFamily="50" charset="-128"/>
              <a:ea typeface="HG丸ｺﾞｼｯｸM-PRO" pitchFamily="50" charset="-128"/>
            </a:endParaRPr>
          </a:p>
        </p:txBody>
      </p:sp>
      <p:sp>
        <p:nvSpPr>
          <p:cNvPr id="18" name="テキスト ボックス 17"/>
          <p:cNvSpPr txBox="1"/>
          <p:nvPr/>
        </p:nvSpPr>
        <p:spPr>
          <a:xfrm>
            <a:off x="1639285" y="4326195"/>
            <a:ext cx="2336103" cy="830997"/>
          </a:xfrm>
          <a:prstGeom prst="rect">
            <a:avLst/>
          </a:prstGeom>
          <a:noFill/>
        </p:spPr>
        <p:txBody>
          <a:bodyPr wrap="square" rtlCol="0">
            <a:spAutoFit/>
          </a:bodyPr>
          <a:lstStyle/>
          <a:p>
            <a:r>
              <a:rPr kumimoji="1" lang="ja-JP" altLang="en-US" sz="4800" b="1" dirty="0" smtClean="0">
                <a:latin typeface="メイリオ" pitchFamily="50" charset="-128"/>
                <a:ea typeface="メイリオ" pitchFamily="50" charset="-128"/>
                <a:cs typeface="メイリオ" pitchFamily="50" charset="-128"/>
              </a:rPr>
              <a:t>学習</a:t>
            </a:r>
            <a:endParaRPr kumimoji="1" lang="ja-JP" altLang="en-US" sz="4800" b="1" dirty="0">
              <a:latin typeface="メイリオ" pitchFamily="50" charset="-128"/>
              <a:ea typeface="メイリオ" pitchFamily="50" charset="-128"/>
              <a:cs typeface="メイリオ" pitchFamily="50" charset="-128"/>
            </a:endParaRPr>
          </a:p>
        </p:txBody>
      </p:sp>
      <p:sp>
        <p:nvSpPr>
          <p:cNvPr id="20" name="テキスト ボックス 19"/>
          <p:cNvSpPr txBox="1"/>
          <p:nvPr/>
        </p:nvSpPr>
        <p:spPr>
          <a:xfrm>
            <a:off x="3625532" y="5229200"/>
            <a:ext cx="1872208" cy="769441"/>
          </a:xfrm>
          <a:prstGeom prst="rect">
            <a:avLst/>
          </a:prstGeom>
          <a:noFill/>
        </p:spPr>
        <p:txBody>
          <a:bodyPr wrap="square" rtlCol="0">
            <a:spAutoFit/>
          </a:bodyPr>
          <a:lstStyle/>
          <a:p>
            <a:r>
              <a:rPr lang="ja-JP" altLang="en-US" sz="4400" b="1" dirty="0">
                <a:latin typeface="メイリオ" pitchFamily="50" charset="-128"/>
                <a:ea typeface="メイリオ" pitchFamily="50" charset="-128"/>
                <a:cs typeface="メイリオ" pitchFamily="50" charset="-128"/>
              </a:rPr>
              <a:t>分類器</a:t>
            </a:r>
            <a:endParaRPr kumimoji="1" lang="ja-JP" altLang="en-US" sz="4400" b="1" dirty="0">
              <a:latin typeface="メイリオ" pitchFamily="50" charset="-128"/>
              <a:ea typeface="メイリオ" pitchFamily="50" charset="-128"/>
              <a:cs typeface="メイリオ" pitchFamily="50" charset="-128"/>
            </a:endParaRPr>
          </a:p>
        </p:txBody>
      </p:sp>
      <p:sp>
        <p:nvSpPr>
          <p:cNvPr id="19" name="テキスト ボックス 18"/>
          <p:cNvSpPr txBox="1"/>
          <p:nvPr/>
        </p:nvSpPr>
        <p:spPr>
          <a:xfrm>
            <a:off x="6033246" y="4315921"/>
            <a:ext cx="3527854" cy="830997"/>
          </a:xfrm>
          <a:prstGeom prst="rect">
            <a:avLst/>
          </a:prstGeom>
          <a:noFill/>
        </p:spPr>
        <p:txBody>
          <a:bodyPr wrap="square" rtlCol="0">
            <a:spAutoFit/>
          </a:bodyPr>
          <a:lstStyle/>
          <a:p>
            <a:r>
              <a:rPr kumimoji="1" lang="ja-JP" altLang="en-US" sz="4800" b="1" dirty="0" smtClean="0">
                <a:latin typeface="メイリオ" pitchFamily="50" charset="-128"/>
                <a:ea typeface="メイリオ" pitchFamily="50" charset="-128"/>
                <a:cs typeface="メイリオ" pitchFamily="50" charset="-128"/>
              </a:rPr>
              <a:t>分類</a:t>
            </a:r>
            <a:endParaRPr kumimoji="1" lang="ja-JP" altLang="en-US" sz="4800" b="1" dirty="0">
              <a:latin typeface="メイリオ" pitchFamily="50" charset="-128"/>
              <a:ea typeface="メイリオ" pitchFamily="50" charset="-128"/>
              <a:cs typeface="メイリオ" pitchFamily="50" charset="-128"/>
            </a:endParaRPr>
          </a:p>
        </p:txBody>
      </p:sp>
      <p:sp>
        <p:nvSpPr>
          <p:cNvPr id="7" name="屈折矢印 6"/>
          <p:cNvSpPr/>
          <p:nvPr/>
        </p:nvSpPr>
        <p:spPr>
          <a:xfrm rot="5400000">
            <a:off x="1634836" y="5265950"/>
            <a:ext cx="1032794" cy="919106"/>
          </a:xfrm>
          <a:prstGeom prst="bentUpArrow">
            <a:avLst>
              <a:gd name="adj1" fmla="val 36178"/>
              <a:gd name="adj2" fmla="val 35619"/>
              <a:gd name="adj3" fmla="val 395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屈折矢印 22"/>
          <p:cNvSpPr/>
          <p:nvPr/>
        </p:nvSpPr>
        <p:spPr>
          <a:xfrm>
            <a:off x="6635550" y="5174190"/>
            <a:ext cx="1032794" cy="919106"/>
          </a:xfrm>
          <a:prstGeom prst="bentUpArrow">
            <a:avLst>
              <a:gd name="adj1" fmla="val 36178"/>
              <a:gd name="adj2" fmla="val 35619"/>
              <a:gd name="adj3" fmla="val 395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5535" y="2042905"/>
            <a:ext cx="4287109" cy="646331"/>
          </a:xfrm>
          <a:prstGeom prst="rect">
            <a:avLst/>
          </a:prstGeom>
          <a:noFill/>
        </p:spPr>
        <p:txBody>
          <a:bodyPr wrap="square" rtlCol="0">
            <a:spAutoFit/>
          </a:bodyPr>
          <a:lstStyle/>
          <a:p>
            <a:r>
              <a:rPr lang="en-US" altLang="ja-JP" b="1" dirty="0" smtClean="0">
                <a:latin typeface="HG丸ｺﾞｼｯｸM-PRO" pitchFamily="50" charset="-128"/>
                <a:ea typeface="HG丸ｺﾞｼｯｸM-PRO" pitchFamily="50" charset="-128"/>
              </a:rPr>
              <a:t>com</a:t>
            </a:r>
            <a:r>
              <a:rPr kumimoji="1" lang="en-US" altLang="ja-JP" b="1" baseline="-25000" dirty="0" smtClean="0">
                <a:latin typeface="HG丸ｺﾞｼｯｸM-PRO" pitchFamily="50" charset="-128"/>
                <a:ea typeface="HG丸ｺﾞｼｯｸM-PRO" pitchFamily="50" charset="-128"/>
              </a:rPr>
              <a:t>1</a:t>
            </a:r>
            <a:r>
              <a:rPr kumimoji="1" lang="en-US" altLang="ja-JP" b="1" dirty="0" smtClean="0">
                <a:latin typeface="HG丸ｺﾞｼｯｸM-PRO" pitchFamily="50" charset="-128"/>
                <a:ea typeface="HG丸ｺﾞｼｯｸM-PRO" pitchFamily="50" charset="-128"/>
              </a:rPr>
              <a:t>= {(</a:t>
            </a:r>
            <a:r>
              <a:rPr kumimoji="1" lang="ja-JP" altLang="en-US" b="1" dirty="0" smtClean="0">
                <a:latin typeface="HG丸ｺﾞｼｯｸM-PRO" pitchFamily="50" charset="-128"/>
                <a:ea typeface="HG丸ｺﾞｼｯｸM-PRO" pitchFamily="50" charset="-128"/>
              </a:rPr>
              <a:t>単語</a:t>
            </a:r>
            <a:r>
              <a:rPr kumimoji="1" lang="en-US" altLang="ja-JP" b="1" baseline="-25000" dirty="0" smtClean="0">
                <a:latin typeface="HG丸ｺﾞｼｯｸM-PRO" pitchFamily="50" charset="-128"/>
                <a:ea typeface="HG丸ｺﾞｼｯｸM-PRO" pitchFamily="50" charset="-128"/>
              </a:rPr>
              <a:t>1</a:t>
            </a:r>
            <a:r>
              <a:rPr kumimoji="1" lang="en-US" altLang="ja-JP" b="1" dirty="0" smtClean="0">
                <a:latin typeface="HG丸ｺﾞｼｯｸM-PRO" pitchFamily="50" charset="-128"/>
                <a:ea typeface="HG丸ｺﾞｼｯｸM-PRO" pitchFamily="50" charset="-128"/>
              </a:rPr>
              <a:t>,</a:t>
            </a:r>
            <a:r>
              <a:rPr kumimoji="1" lang="ja-JP" altLang="en-US" b="1" dirty="0" smtClean="0">
                <a:latin typeface="HG丸ｺﾞｼｯｸM-PRO" pitchFamily="50" charset="-128"/>
                <a:ea typeface="HG丸ｺﾞｼｯｸM-PRO" pitchFamily="50" charset="-128"/>
              </a:rPr>
              <a:t>頻度</a:t>
            </a:r>
            <a:r>
              <a:rPr kumimoji="1" lang="en-US" altLang="ja-JP" b="1" dirty="0" smtClean="0">
                <a:latin typeface="HG丸ｺﾞｼｯｸM-PRO" pitchFamily="50" charset="-128"/>
                <a:ea typeface="HG丸ｺﾞｼｯｸM-PRO" pitchFamily="50" charset="-128"/>
              </a:rPr>
              <a:t>)</a:t>
            </a:r>
            <a:r>
              <a:rPr lang="en-US" altLang="ja-JP" b="1" dirty="0" smtClean="0">
                <a:latin typeface="HG丸ｺﾞｼｯｸM-PRO" pitchFamily="50" charset="-128"/>
                <a:ea typeface="HG丸ｺﾞｼｯｸM-PRO" pitchFamily="50" charset="-128"/>
              </a:rPr>
              <a:t>,</a:t>
            </a:r>
            <a:r>
              <a:rPr lang="ja-JP" altLang="en-US" b="1" dirty="0" smtClean="0">
                <a:latin typeface="HG丸ｺﾞｼｯｸM-PRO" pitchFamily="50" charset="-128"/>
                <a:ea typeface="HG丸ｺﾞｼｯｸM-PRO" pitchFamily="50" charset="-128"/>
              </a:rPr>
              <a:t> </a:t>
            </a:r>
            <a:r>
              <a:rPr lang="en-US" altLang="ja-JP" b="1" dirty="0" smtClean="0">
                <a:latin typeface="HG丸ｺﾞｼｯｸM-PRO" pitchFamily="50" charset="-128"/>
                <a:ea typeface="HG丸ｺﾞｼｯｸM-PRO" pitchFamily="50" charset="-128"/>
              </a:rPr>
              <a:t>(</a:t>
            </a:r>
            <a:r>
              <a:rPr kumimoji="1" lang="ja-JP" altLang="en-US" b="1" dirty="0" smtClean="0">
                <a:latin typeface="HG丸ｺﾞｼｯｸM-PRO" pitchFamily="50" charset="-128"/>
                <a:ea typeface="HG丸ｺﾞｼｯｸM-PRO" pitchFamily="50" charset="-128"/>
              </a:rPr>
              <a:t>単語</a:t>
            </a:r>
            <a:r>
              <a:rPr kumimoji="1" lang="en-US" altLang="ja-JP" b="1" baseline="-25000" dirty="0" smtClean="0">
                <a:latin typeface="HG丸ｺﾞｼｯｸM-PRO" pitchFamily="50" charset="-128"/>
                <a:ea typeface="HG丸ｺﾞｼｯｸM-PRO" pitchFamily="50" charset="-128"/>
              </a:rPr>
              <a:t>2</a:t>
            </a:r>
            <a:r>
              <a:rPr kumimoji="1" lang="en-US" altLang="ja-JP" b="1" dirty="0" smtClean="0">
                <a:latin typeface="HG丸ｺﾞｼｯｸM-PRO" pitchFamily="50" charset="-128"/>
                <a:ea typeface="HG丸ｺﾞｼｯｸM-PRO" pitchFamily="50" charset="-128"/>
              </a:rPr>
              <a:t>,</a:t>
            </a:r>
            <a:r>
              <a:rPr kumimoji="1" lang="ja-JP" altLang="en-US" b="1" dirty="0" smtClean="0">
                <a:latin typeface="HG丸ｺﾞｼｯｸM-PRO" pitchFamily="50" charset="-128"/>
                <a:ea typeface="HG丸ｺﾞｼｯｸM-PRO" pitchFamily="50" charset="-128"/>
              </a:rPr>
              <a:t>頻度</a:t>
            </a:r>
            <a:r>
              <a:rPr kumimoji="1" lang="en-US" altLang="ja-JP" b="1" dirty="0" smtClean="0">
                <a:latin typeface="HG丸ｺﾞｼｯｸM-PRO" pitchFamily="50" charset="-128"/>
                <a:ea typeface="HG丸ｺﾞｼｯｸM-PRO" pitchFamily="50" charset="-128"/>
              </a:rPr>
              <a:t>), …}</a:t>
            </a:r>
          </a:p>
          <a:p>
            <a:r>
              <a:rPr lang="en-US" altLang="ja-JP" b="1" dirty="0" smtClean="0">
                <a:latin typeface="HG丸ｺﾞｼｯｸM-PRO" pitchFamily="50" charset="-128"/>
                <a:ea typeface="HG丸ｺﾞｼｯｸM-PRO" pitchFamily="50" charset="-128"/>
              </a:rPr>
              <a:t>tag</a:t>
            </a:r>
            <a:r>
              <a:rPr lang="en-US" altLang="ja-JP" b="1" baseline="-25000" dirty="0" smtClean="0">
                <a:latin typeface="HG丸ｺﾞｼｯｸM-PRO" pitchFamily="50" charset="-128"/>
                <a:ea typeface="HG丸ｺﾞｼｯｸM-PRO" pitchFamily="50" charset="-128"/>
              </a:rPr>
              <a:t>1</a:t>
            </a:r>
            <a:r>
              <a:rPr lang="en-US" altLang="ja-JP" b="1" dirty="0" smtClean="0">
                <a:latin typeface="HG丸ｺﾞｼｯｸM-PRO" pitchFamily="50" charset="-128"/>
                <a:ea typeface="HG丸ｺﾞｼｯｸM-PRO" pitchFamily="50" charset="-128"/>
              </a:rPr>
              <a:t>={</a:t>
            </a:r>
            <a:r>
              <a:rPr lang="ja-JP" altLang="en-US" b="1" dirty="0" smtClean="0">
                <a:latin typeface="HG丸ｺﾞｼｯｸM-PRO" pitchFamily="50" charset="-128"/>
                <a:ea typeface="HG丸ｺﾞｼｯｸM-PRO" pitchFamily="50" charset="-128"/>
              </a:rPr>
              <a:t>タグ</a:t>
            </a:r>
            <a:r>
              <a:rPr lang="en-US" altLang="ja-JP" b="1" dirty="0" smtClean="0">
                <a:latin typeface="HG丸ｺﾞｼｯｸM-PRO" pitchFamily="50" charset="-128"/>
                <a:ea typeface="HG丸ｺﾞｼｯｸM-PRO" pitchFamily="50" charset="-128"/>
              </a:rPr>
              <a:t>} </a:t>
            </a:r>
            <a:endParaRPr kumimoji="1" lang="ja-JP" altLang="en-US" b="1" dirty="0">
              <a:latin typeface="HG丸ｺﾞｼｯｸM-PRO" pitchFamily="50" charset="-128"/>
              <a:ea typeface="HG丸ｺﾞｼｯｸM-PRO" pitchFamily="50" charset="-128"/>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920" y="3573016"/>
            <a:ext cx="2857500" cy="2857500"/>
          </a:xfrm>
          <a:prstGeom prst="rect">
            <a:avLst/>
          </a:prstGeom>
        </p:spPr>
      </p:pic>
    </p:spTree>
    <p:extLst>
      <p:ext uri="{BB962C8B-B14F-4D97-AF65-F5344CB8AC3E}">
        <p14:creationId xmlns:p14="http://schemas.microsoft.com/office/powerpoint/2010/main" val="23676290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2448272"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実験方法</a:t>
            </a:r>
            <a:endParaRPr kumimoji="1" lang="ja-JP" altLang="en-US" sz="3600" u="sng" dirty="0">
              <a:latin typeface="HG丸ｺﾞｼｯｸM-PRO" pitchFamily="50" charset="-128"/>
              <a:ea typeface="HG丸ｺﾞｼｯｸM-PRO" pitchFamily="50" charset="-128"/>
            </a:endParaRPr>
          </a:p>
        </p:txBody>
      </p:sp>
      <p:sp>
        <p:nvSpPr>
          <p:cNvPr id="5" name="テキスト ボックス 4"/>
          <p:cNvSpPr txBox="1"/>
          <p:nvPr/>
        </p:nvSpPr>
        <p:spPr>
          <a:xfrm>
            <a:off x="1187624" y="2796275"/>
            <a:ext cx="2304256" cy="584775"/>
          </a:xfrm>
          <a:prstGeom prst="rect">
            <a:avLst/>
          </a:prstGeom>
          <a:noFill/>
        </p:spPr>
        <p:txBody>
          <a:bodyPr wrap="square" rtlCol="0">
            <a:spAutoFit/>
          </a:bodyPr>
          <a:lstStyle/>
          <a:p>
            <a:r>
              <a:rPr kumimoji="1" lang="ja-JP" altLang="en-US" sz="3200" b="1" dirty="0" smtClean="0">
                <a:latin typeface="メイリオ" pitchFamily="50" charset="-128"/>
                <a:ea typeface="メイリオ" pitchFamily="50" charset="-128"/>
                <a:cs typeface="メイリオ" pitchFamily="50" charset="-128"/>
              </a:rPr>
              <a:t>訓練データ</a:t>
            </a:r>
            <a:endParaRPr kumimoji="1" lang="ja-JP" altLang="en-US" sz="3200" b="1" dirty="0">
              <a:latin typeface="メイリオ" pitchFamily="50" charset="-128"/>
              <a:ea typeface="メイリオ" pitchFamily="50" charset="-128"/>
              <a:cs typeface="メイリオ" pitchFamily="50" charset="-128"/>
            </a:endParaRPr>
          </a:p>
        </p:txBody>
      </p:sp>
      <p:sp>
        <p:nvSpPr>
          <p:cNvPr id="6" name="テキスト ボックス 5"/>
          <p:cNvSpPr txBox="1"/>
          <p:nvPr/>
        </p:nvSpPr>
        <p:spPr>
          <a:xfrm>
            <a:off x="1204640" y="4110500"/>
            <a:ext cx="3007320" cy="584775"/>
          </a:xfrm>
          <a:prstGeom prst="rect">
            <a:avLst/>
          </a:prstGeom>
          <a:noFill/>
        </p:spPr>
        <p:txBody>
          <a:bodyPr wrap="square" rtlCol="0">
            <a:spAutoFit/>
          </a:bodyPr>
          <a:lstStyle/>
          <a:p>
            <a:r>
              <a:rPr lang="ja-JP" altLang="en-US" sz="3200" b="1" dirty="0" smtClean="0">
                <a:latin typeface="メイリオ" pitchFamily="50" charset="-128"/>
                <a:ea typeface="メイリオ" pitchFamily="50" charset="-128"/>
                <a:cs typeface="メイリオ" pitchFamily="50" charset="-128"/>
              </a:rPr>
              <a:t>テスト</a:t>
            </a:r>
            <a:r>
              <a:rPr kumimoji="1" lang="ja-JP" altLang="en-US" sz="3200" b="1" dirty="0" smtClean="0">
                <a:latin typeface="メイリオ" pitchFamily="50" charset="-128"/>
                <a:ea typeface="メイリオ" pitchFamily="50" charset="-128"/>
                <a:cs typeface="メイリオ" pitchFamily="50" charset="-128"/>
              </a:rPr>
              <a:t>データ</a:t>
            </a:r>
            <a:endParaRPr kumimoji="1" lang="ja-JP" altLang="en-US" sz="3200" b="1" dirty="0">
              <a:latin typeface="メイリオ" pitchFamily="50" charset="-128"/>
              <a:ea typeface="メイリオ" pitchFamily="50" charset="-128"/>
              <a:cs typeface="メイリオ" pitchFamily="50" charset="-128"/>
            </a:endParaRPr>
          </a:p>
        </p:txBody>
      </p:sp>
      <p:pic>
        <p:nvPicPr>
          <p:cNvPr id="7" name="Picture 2" descr="pointing, right icon"/>
          <p:cNvPicPr>
            <a:picLocks noChangeAspect="1" noChangeArrowheads="1"/>
          </p:cNvPicPr>
          <p:nvPr/>
        </p:nvPicPr>
        <p:blipFill>
          <a:blip r:embed="rId3" cstate="print"/>
          <a:srcRect/>
          <a:stretch>
            <a:fillRect/>
          </a:stretch>
        </p:blipFill>
        <p:spPr bwMode="auto">
          <a:xfrm>
            <a:off x="683568" y="2798883"/>
            <a:ext cx="457200" cy="438151"/>
          </a:xfrm>
          <a:prstGeom prst="rect">
            <a:avLst/>
          </a:prstGeom>
          <a:noFill/>
        </p:spPr>
      </p:pic>
      <p:pic>
        <p:nvPicPr>
          <p:cNvPr id="8" name="Picture 2" descr="pointing, right icon"/>
          <p:cNvPicPr>
            <a:picLocks noChangeAspect="1" noChangeArrowheads="1"/>
          </p:cNvPicPr>
          <p:nvPr/>
        </p:nvPicPr>
        <p:blipFill>
          <a:blip r:embed="rId3" cstate="print"/>
          <a:srcRect/>
          <a:stretch>
            <a:fillRect/>
          </a:stretch>
        </p:blipFill>
        <p:spPr bwMode="auto">
          <a:xfrm>
            <a:off x="683568" y="4104397"/>
            <a:ext cx="457200" cy="438151"/>
          </a:xfrm>
          <a:prstGeom prst="rect">
            <a:avLst/>
          </a:prstGeom>
          <a:noFill/>
        </p:spPr>
      </p:pic>
      <p:sp>
        <p:nvSpPr>
          <p:cNvPr id="9" name="テキスト ボックス 8"/>
          <p:cNvSpPr txBox="1"/>
          <p:nvPr/>
        </p:nvSpPr>
        <p:spPr>
          <a:xfrm>
            <a:off x="1619672" y="1815207"/>
            <a:ext cx="6192688" cy="461665"/>
          </a:xfrm>
          <a:prstGeom prst="rect">
            <a:avLst/>
          </a:prstGeom>
          <a:noFill/>
        </p:spPr>
        <p:txBody>
          <a:bodyPr wrap="square" rtlCol="0">
            <a:spAutoFit/>
          </a:bodyPr>
          <a:lstStyle/>
          <a:p>
            <a:pPr algn="ctr"/>
            <a:r>
              <a:rPr kumimoji="1" lang="ja-JP" altLang="en-US" sz="2400" dirty="0" smtClean="0">
                <a:latin typeface="HG丸ｺﾞｼｯｸM-PRO" pitchFamily="50" charset="-128"/>
                <a:ea typeface="HG丸ｺﾞｼｯｸM-PRO" pitchFamily="50" charset="-128"/>
              </a:rPr>
              <a:t>動物カテゴリタグの付けられた動画を対象</a:t>
            </a:r>
            <a:endParaRPr kumimoji="1" lang="ja-JP" altLang="en-US" sz="2400" dirty="0">
              <a:latin typeface="HG丸ｺﾞｼｯｸM-PRO" pitchFamily="50" charset="-128"/>
              <a:ea typeface="HG丸ｺﾞｼｯｸM-PRO" pitchFamily="50" charset="-128"/>
            </a:endParaRPr>
          </a:p>
        </p:txBody>
      </p:sp>
      <p:sp>
        <p:nvSpPr>
          <p:cNvPr id="10" name="テキスト ボックス 9"/>
          <p:cNvSpPr txBox="1"/>
          <p:nvPr/>
        </p:nvSpPr>
        <p:spPr>
          <a:xfrm>
            <a:off x="3563888" y="2768147"/>
            <a:ext cx="2520280" cy="646331"/>
          </a:xfrm>
          <a:prstGeom prst="rect">
            <a:avLst/>
          </a:prstGeom>
          <a:noFill/>
        </p:spPr>
        <p:txBody>
          <a:bodyPr wrap="square" rtlCol="0">
            <a:spAutoFit/>
          </a:bodyPr>
          <a:lstStyle/>
          <a:p>
            <a:r>
              <a:rPr kumimoji="1" lang="en-US" altLang="ja-JP" sz="3600" b="1" dirty="0" smtClean="0">
                <a:solidFill>
                  <a:srgbClr val="FF0000"/>
                </a:solidFill>
                <a:latin typeface="メイリオ" pitchFamily="50" charset="-128"/>
                <a:ea typeface="メイリオ" pitchFamily="50" charset="-128"/>
                <a:cs typeface="メイリオ" pitchFamily="50" charset="-128"/>
              </a:rPr>
              <a:t>10</a:t>
            </a:r>
            <a:r>
              <a:rPr lang="en-US" altLang="ja-JP" sz="3600" b="1" dirty="0" smtClean="0">
                <a:solidFill>
                  <a:srgbClr val="FF0000"/>
                </a:solidFill>
                <a:latin typeface="メイリオ" pitchFamily="50" charset="-128"/>
                <a:ea typeface="メイリオ" pitchFamily="50" charset="-128"/>
                <a:cs typeface="メイリオ" pitchFamily="50" charset="-128"/>
              </a:rPr>
              <a:t>,</a:t>
            </a:r>
            <a:r>
              <a:rPr kumimoji="1" lang="en-US" altLang="ja-JP" sz="3600" b="1" dirty="0" smtClean="0">
                <a:solidFill>
                  <a:srgbClr val="FF0000"/>
                </a:solidFill>
                <a:latin typeface="メイリオ" pitchFamily="50" charset="-128"/>
                <a:ea typeface="メイリオ" pitchFamily="50" charset="-128"/>
                <a:cs typeface="メイリオ" pitchFamily="50" charset="-128"/>
              </a:rPr>
              <a:t>000</a:t>
            </a:r>
            <a:r>
              <a:rPr kumimoji="1" lang="ja-JP" altLang="en-US" sz="3600" b="1" dirty="0" smtClean="0">
                <a:solidFill>
                  <a:srgbClr val="FF0000"/>
                </a:solidFill>
                <a:latin typeface="メイリオ" pitchFamily="50" charset="-128"/>
                <a:ea typeface="メイリオ" pitchFamily="50" charset="-128"/>
                <a:cs typeface="メイリオ" pitchFamily="50" charset="-128"/>
              </a:rPr>
              <a:t>件</a:t>
            </a:r>
            <a:endParaRPr kumimoji="1" lang="ja-JP" altLang="en-US" sz="2400" b="1" dirty="0">
              <a:latin typeface="メイリオ" pitchFamily="50" charset="-128"/>
              <a:ea typeface="メイリオ" pitchFamily="50" charset="-128"/>
              <a:cs typeface="メイリオ" pitchFamily="50" charset="-128"/>
            </a:endParaRPr>
          </a:p>
        </p:txBody>
      </p:sp>
      <p:cxnSp>
        <p:nvCxnSpPr>
          <p:cNvPr id="11" name="直線コネクタ 10"/>
          <p:cNvCxnSpPr/>
          <p:nvPr/>
        </p:nvCxnSpPr>
        <p:spPr>
          <a:xfrm>
            <a:off x="611560" y="3490955"/>
            <a:ext cx="7200800" cy="0"/>
          </a:xfrm>
          <a:prstGeom prst="line">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2" name="直線コネクタ 11"/>
          <p:cNvCxnSpPr/>
          <p:nvPr/>
        </p:nvCxnSpPr>
        <p:spPr>
          <a:xfrm>
            <a:off x="611560" y="4797081"/>
            <a:ext cx="7200800" cy="0"/>
          </a:xfrm>
          <a:prstGeom prst="line">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3" name="テキスト ボックス 12"/>
          <p:cNvSpPr txBox="1"/>
          <p:nvPr/>
        </p:nvSpPr>
        <p:spPr>
          <a:xfrm>
            <a:off x="3923928" y="4077072"/>
            <a:ext cx="1656184" cy="646331"/>
          </a:xfrm>
          <a:prstGeom prst="rect">
            <a:avLst/>
          </a:prstGeom>
          <a:noFill/>
        </p:spPr>
        <p:txBody>
          <a:bodyPr wrap="square" rtlCol="0">
            <a:spAutoFit/>
          </a:bodyPr>
          <a:lstStyle/>
          <a:p>
            <a:r>
              <a:rPr kumimoji="1" lang="en-US" altLang="ja-JP" sz="3600" b="1" dirty="0" smtClean="0">
                <a:solidFill>
                  <a:srgbClr val="FF0000"/>
                </a:solidFill>
                <a:latin typeface="メイリオ" pitchFamily="50" charset="-128"/>
                <a:ea typeface="メイリオ" pitchFamily="50" charset="-128"/>
                <a:cs typeface="メイリオ" pitchFamily="50" charset="-128"/>
              </a:rPr>
              <a:t>100</a:t>
            </a:r>
            <a:r>
              <a:rPr kumimoji="1" lang="ja-JP" altLang="en-US" sz="3600" b="1" dirty="0" smtClean="0">
                <a:solidFill>
                  <a:srgbClr val="FF0000"/>
                </a:solidFill>
                <a:latin typeface="メイリオ" pitchFamily="50" charset="-128"/>
                <a:ea typeface="メイリオ" pitchFamily="50" charset="-128"/>
                <a:cs typeface="メイリオ" pitchFamily="50" charset="-128"/>
              </a:rPr>
              <a:t>件</a:t>
            </a:r>
            <a:endParaRPr kumimoji="1" lang="ja-JP" altLang="en-US" sz="2400" b="1" dirty="0">
              <a:latin typeface="メイリオ" pitchFamily="50" charset="-128"/>
              <a:ea typeface="メイリオ" pitchFamily="50" charset="-128"/>
              <a:cs typeface="メイリオ" pitchFamily="50" charset="-128"/>
            </a:endParaRPr>
          </a:p>
        </p:txBody>
      </p:sp>
      <p:sp>
        <p:nvSpPr>
          <p:cNvPr id="18" name="テキスト ボックス 17"/>
          <p:cNvSpPr txBox="1"/>
          <p:nvPr/>
        </p:nvSpPr>
        <p:spPr>
          <a:xfrm>
            <a:off x="1403648" y="5445224"/>
            <a:ext cx="6336704" cy="830997"/>
          </a:xfrm>
          <a:prstGeom prst="rect">
            <a:avLst/>
          </a:prstGeom>
          <a:noFill/>
        </p:spPr>
        <p:txBody>
          <a:bodyPr wrap="square" rtlCol="0">
            <a:spAutoFit/>
          </a:bodyPr>
          <a:lstStyle/>
          <a:p>
            <a:pPr algn="ctr"/>
            <a:r>
              <a:rPr kumimoji="1" lang="ja-JP" altLang="en-US" sz="2400" dirty="0" smtClean="0">
                <a:latin typeface="HG丸ｺﾞｼｯｸM-PRO" pitchFamily="50" charset="-128"/>
                <a:ea typeface="HG丸ｺﾞｼｯｸM-PRO" pitchFamily="50" charset="-128"/>
              </a:rPr>
              <a:t>正解データは元々動画に付けられている</a:t>
            </a:r>
            <a:endParaRPr kumimoji="1" lang="en-US" altLang="ja-JP" sz="2400" dirty="0" smtClean="0">
              <a:latin typeface="HG丸ｺﾞｼｯｸM-PRO" pitchFamily="50" charset="-128"/>
              <a:ea typeface="HG丸ｺﾞｼｯｸM-PRO" pitchFamily="50" charset="-128"/>
            </a:endParaRPr>
          </a:p>
          <a:p>
            <a:pPr algn="ctr"/>
            <a:r>
              <a:rPr lang="ja-JP" altLang="en-US" sz="2400" dirty="0">
                <a:latin typeface="HG丸ｺﾞｼｯｸM-PRO" pitchFamily="50" charset="-128"/>
                <a:ea typeface="HG丸ｺﾞｼｯｸM-PRO" pitchFamily="50" charset="-128"/>
              </a:rPr>
              <a:t>登録</a:t>
            </a:r>
            <a:r>
              <a:rPr lang="ja-JP" altLang="en-US" sz="2400" dirty="0" smtClean="0">
                <a:latin typeface="HG丸ｺﾞｼｯｸM-PRO" pitchFamily="50" charset="-128"/>
                <a:ea typeface="HG丸ｺﾞｼｯｸM-PRO" pitchFamily="50" charset="-128"/>
              </a:rPr>
              <a:t>動画数</a:t>
            </a:r>
            <a:r>
              <a:rPr lang="en-US" altLang="ja-JP" sz="2400" dirty="0" smtClean="0">
                <a:latin typeface="HG丸ｺﾞｼｯｸM-PRO" pitchFamily="50" charset="-128"/>
                <a:ea typeface="HG丸ｺﾞｼｯｸM-PRO" pitchFamily="50" charset="-128"/>
              </a:rPr>
              <a:t>10</a:t>
            </a:r>
            <a:r>
              <a:rPr lang="ja-JP" altLang="en-US" sz="2400" dirty="0" smtClean="0">
                <a:latin typeface="HG丸ｺﾞｼｯｸM-PRO" pitchFamily="50" charset="-128"/>
                <a:ea typeface="HG丸ｺﾞｼｯｸM-PRO" pitchFamily="50" charset="-128"/>
              </a:rPr>
              <a:t>以上のタグ</a:t>
            </a:r>
            <a:endParaRPr kumimoji="1" lang="ja-JP" altLang="en-US" sz="2400" dirty="0">
              <a:latin typeface="HG丸ｺﾞｼｯｸM-PRO" pitchFamily="50" charset="-128"/>
              <a:ea typeface="HG丸ｺﾞｼｯｸM-PRO" pitchFamily="50" charset="-128"/>
            </a:endParaRPr>
          </a:p>
        </p:txBody>
      </p:sp>
      <p:sp>
        <p:nvSpPr>
          <p:cNvPr id="14" name="テキスト ボックス 13"/>
          <p:cNvSpPr txBox="1"/>
          <p:nvPr/>
        </p:nvSpPr>
        <p:spPr>
          <a:xfrm>
            <a:off x="5148064" y="3921804"/>
            <a:ext cx="3312368" cy="707886"/>
          </a:xfrm>
          <a:prstGeom prst="rect">
            <a:avLst/>
          </a:prstGeom>
          <a:noFill/>
        </p:spPr>
        <p:txBody>
          <a:bodyPr wrap="square" rtlCol="0">
            <a:spAutoFit/>
          </a:bodyPr>
          <a:lstStyle/>
          <a:p>
            <a:pPr algn="r"/>
            <a:r>
              <a:rPr kumimoji="1" lang="ja-JP" altLang="en-US" sz="2000" dirty="0" smtClean="0">
                <a:latin typeface="HG丸ｺﾞｼｯｸM-PRO" pitchFamily="50" charset="-128"/>
                <a:ea typeface="HG丸ｺﾞｼｯｸM-PRO" pitchFamily="50" charset="-128"/>
              </a:rPr>
              <a:t>コメント</a:t>
            </a:r>
            <a:r>
              <a:rPr lang="ja-JP" altLang="en-US" sz="2000" dirty="0" smtClean="0">
                <a:latin typeface="HG丸ｺﾞｼｯｸM-PRO" pitchFamily="50" charset="-128"/>
                <a:ea typeface="HG丸ｺﾞｼｯｸM-PRO" pitchFamily="50" charset="-128"/>
              </a:rPr>
              <a:t>数</a:t>
            </a:r>
            <a:r>
              <a:rPr lang="en-US" altLang="ja-JP" sz="2000" dirty="0" smtClean="0">
                <a:latin typeface="HG丸ｺﾞｼｯｸM-PRO" pitchFamily="50" charset="-128"/>
                <a:ea typeface="HG丸ｺﾞｼｯｸM-PRO" pitchFamily="50" charset="-128"/>
              </a:rPr>
              <a:t>1000</a:t>
            </a:r>
            <a:r>
              <a:rPr lang="ja-JP" altLang="en-US" sz="2000" dirty="0" smtClean="0">
                <a:latin typeface="HG丸ｺﾞｼｯｸM-PRO" pitchFamily="50" charset="-128"/>
                <a:ea typeface="HG丸ｺﾞｼｯｸM-PRO" pitchFamily="50" charset="-128"/>
              </a:rPr>
              <a:t>以上</a:t>
            </a:r>
            <a:endParaRPr lang="en-US" altLang="ja-JP" sz="2000" dirty="0" smtClean="0">
              <a:latin typeface="HG丸ｺﾞｼｯｸM-PRO" pitchFamily="50" charset="-128"/>
              <a:ea typeface="HG丸ｺﾞｼｯｸM-PRO" pitchFamily="50" charset="-128"/>
            </a:endParaRPr>
          </a:p>
          <a:p>
            <a:pPr algn="r"/>
            <a:r>
              <a:rPr kumimoji="1" lang="en-US" altLang="ja-JP" sz="2000" dirty="0" smtClean="0">
                <a:latin typeface="HG丸ｺﾞｼｯｸM-PRO" pitchFamily="50" charset="-128"/>
                <a:ea typeface="HG丸ｺﾞｼｯｸM-PRO" pitchFamily="50" charset="-128"/>
              </a:rPr>
              <a:t>500</a:t>
            </a:r>
            <a:r>
              <a:rPr kumimoji="1" lang="ja-JP" altLang="en-US" sz="2000" dirty="0" smtClean="0">
                <a:latin typeface="HG丸ｺﾞｼｯｸM-PRO" pitchFamily="50" charset="-128"/>
                <a:ea typeface="HG丸ｺﾞｼｯｸM-PRO" pitchFamily="50" charset="-128"/>
              </a:rPr>
              <a:t>以下</a:t>
            </a:r>
            <a:endParaRPr kumimoji="1" lang="ja-JP" altLang="en-US" sz="2000" dirty="0">
              <a:latin typeface="HG丸ｺﾞｼｯｸM-PRO" pitchFamily="50" charset="-128"/>
              <a:ea typeface="HG丸ｺﾞｼｯｸM-PRO" pitchFamily="50" charset="-128"/>
            </a:endParaRPr>
          </a:p>
        </p:txBody>
      </p:sp>
      <p:sp>
        <p:nvSpPr>
          <p:cNvPr id="16" name="テキスト ボックス 15"/>
          <p:cNvSpPr txBox="1"/>
          <p:nvPr/>
        </p:nvSpPr>
        <p:spPr>
          <a:xfrm>
            <a:off x="5027494" y="3707740"/>
            <a:ext cx="864096" cy="1015663"/>
          </a:xfrm>
          <a:prstGeom prst="rect">
            <a:avLst/>
          </a:prstGeom>
          <a:noFill/>
        </p:spPr>
        <p:txBody>
          <a:bodyPr wrap="square" rtlCol="0">
            <a:spAutoFit/>
          </a:bodyPr>
          <a:lstStyle/>
          <a:p>
            <a:pPr algn="r"/>
            <a:r>
              <a:rPr kumimoji="1" lang="en-US" altLang="ja-JP" sz="6000" dirty="0" smtClean="0">
                <a:latin typeface="HG丸ｺﾞｼｯｸM-PRO" pitchFamily="50" charset="-128"/>
                <a:ea typeface="HG丸ｺﾞｼｯｸM-PRO" pitchFamily="50" charset="-128"/>
              </a:rPr>
              <a:t>(</a:t>
            </a:r>
            <a:endParaRPr kumimoji="1" lang="ja-JP" altLang="en-US" sz="6000" dirty="0">
              <a:latin typeface="HG丸ｺﾞｼｯｸM-PRO" pitchFamily="50" charset="-128"/>
              <a:ea typeface="HG丸ｺﾞｼｯｸM-PRO" pitchFamily="50" charset="-128"/>
            </a:endParaRPr>
          </a:p>
        </p:txBody>
      </p:sp>
      <p:sp>
        <p:nvSpPr>
          <p:cNvPr id="17" name="テキスト ボックス 16"/>
          <p:cNvSpPr txBox="1"/>
          <p:nvPr/>
        </p:nvSpPr>
        <p:spPr>
          <a:xfrm rot="10800000">
            <a:off x="8316416" y="3800763"/>
            <a:ext cx="864096" cy="1015663"/>
          </a:xfrm>
          <a:prstGeom prst="rect">
            <a:avLst/>
          </a:prstGeom>
          <a:noFill/>
        </p:spPr>
        <p:txBody>
          <a:bodyPr wrap="square" rtlCol="0">
            <a:spAutoFit/>
          </a:bodyPr>
          <a:lstStyle/>
          <a:p>
            <a:pPr algn="r"/>
            <a:r>
              <a:rPr kumimoji="1" lang="en-US" altLang="ja-JP" sz="6000" dirty="0" smtClean="0">
                <a:latin typeface="HG丸ｺﾞｼｯｸM-PRO" pitchFamily="50" charset="-128"/>
                <a:ea typeface="HG丸ｺﾞｼｯｸM-PRO" pitchFamily="50" charset="-128"/>
              </a:rPr>
              <a:t>(</a:t>
            </a:r>
            <a:endParaRPr kumimoji="1" lang="ja-JP" altLang="en-US" sz="6000"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42024554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2448272"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評価方法</a:t>
            </a:r>
            <a:endParaRPr kumimoji="1" lang="ja-JP" altLang="en-US" sz="3600" u="sng" dirty="0">
              <a:latin typeface="HG丸ｺﾞｼｯｸM-PRO" pitchFamily="50" charset="-128"/>
              <a:ea typeface="HG丸ｺﾞｼｯｸM-PRO" pitchFamily="50" charset="-128"/>
            </a:endParaRPr>
          </a:p>
        </p:txBody>
      </p:sp>
      <p:sp>
        <p:nvSpPr>
          <p:cNvPr id="3" name="テキスト ボックス 2"/>
          <p:cNvSpPr txBox="1"/>
          <p:nvPr/>
        </p:nvSpPr>
        <p:spPr>
          <a:xfrm>
            <a:off x="1619672" y="1474510"/>
            <a:ext cx="7344816" cy="523220"/>
          </a:xfrm>
          <a:prstGeom prst="rect">
            <a:avLst/>
          </a:prstGeom>
          <a:noFill/>
        </p:spPr>
        <p:txBody>
          <a:bodyPr wrap="square" rtlCol="0">
            <a:spAutoFit/>
          </a:bodyPr>
          <a:lstStyle/>
          <a:p>
            <a:r>
              <a:rPr lang="ja-JP" altLang="en-US" sz="2800" dirty="0" smtClean="0">
                <a:latin typeface="HG丸ｺﾞｼｯｸM-PRO" pitchFamily="50" charset="-128"/>
                <a:ea typeface="HG丸ｺﾞｼｯｸM-PRO" pitchFamily="50" charset="-128"/>
              </a:rPr>
              <a:t>適合率</a:t>
            </a:r>
            <a:r>
              <a:rPr lang="ja-JP" altLang="en-US" sz="2400" dirty="0" smtClean="0">
                <a:latin typeface="HG丸ｺﾞｼｯｸM-PRO" pitchFamily="50" charset="-128"/>
                <a:ea typeface="HG丸ｺﾞｼｯｸM-PRO" pitchFamily="50" charset="-128"/>
              </a:rPr>
              <a:t>（推定の正確性）</a:t>
            </a:r>
            <a:r>
              <a:rPr lang="en-US" altLang="ja-JP" sz="2400" dirty="0" smtClean="0">
                <a:latin typeface="HG丸ｺﾞｼｯｸM-PRO" pitchFamily="50" charset="-128"/>
                <a:ea typeface="HG丸ｺﾞｼｯｸM-PRO" pitchFamily="50" charset="-128"/>
              </a:rPr>
              <a:t>=</a:t>
            </a:r>
            <a:r>
              <a:rPr lang="ja-JP" altLang="en-US" sz="2400" dirty="0" smtClean="0">
                <a:latin typeface="HG丸ｺﾞｼｯｸM-PRO" pitchFamily="50" charset="-128"/>
                <a:ea typeface="HG丸ｺﾞｼｯｸM-PRO" pitchFamily="50" charset="-128"/>
              </a:rPr>
              <a:t>  </a:t>
            </a:r>
            <a:r>
              <a:rPr lang="en-US" altLang="ja-JP" sz="2400" dirty="0" smtClean="0">
                <a:latin typeface="HG丸ｺﾞｼｯｸM-PRO" pitchFamily="50" charset="-128"/>
                <a:ea typeface="HG丸ｺﾞｼｯｸM-PRO" pitchFamily="50" charset="-128"/>
              </a:rPr>
              <a:t>R/N</a:t>
            </a:r>
            <a:endParaRPr kumimoji="1" lang="ja-JP" altLang="en-US" sz="2400" dirty="0">
              <a:latin typeface="HG丸ｺﾞｼｯｸM-PRO" pitchFamily="50" charset="-128"/>
              <a:ea typeface="HG丸ｺﾞｼｯｸM-PRO" pitchFamily="50" charset="-128"/>
            </a:endParaRPr>
          </a:p>
        </p:txBody>
      </p:sp>
      <p:sp>
        <p:nvSpPr>
          <p:cNvPr id="4" name="テキスト ボックス 3"/>
          <p:cNvSpPr txBox="1"/>
          <p:nvPr/>
        </p:nvSpPr>
        <p:spPr>
          <a:xfrm>
            <a:off x="1619672" y="2194590"/>
            <a:ext cx="5112568" cy="892552"/>
          </a:xfrm>
          <a:prstGeom prst="rect">
            <a:avLst/>
          </a:prstGeom>
          <a:noFill/>
        </p:spPr>
        <p:txBody>
          <a:bodyPr wrap="square" rtlCol="0">
            <a:spAutoFit/>
          </a:bodyPr>
          <a:lstStyle/>
          <a:p>
            <a:r>
              <a:rPr lang="ja-JP" altLang="en-US" sz="2800" dirty="0" smtClean="0">
                <a:latin typeface="HG丸ｺﾞｼｯｸM-PRO" pitchFamily="50" charset="-128"/>
                <a:ea typeface="HG丸ｺﾞｼｯｸM-PRO" pitchFamily="50" charset="-128"/>
              </a:rPr>
              <a:t>再現率</a:t>
            </a:r>
            <a:r>
              <a:rPr lang="ja-JP" altLang="en-US" sz="2400" dirty="0" smtClean="0">
                <a:latin typeface="HG丸ｺﾞｼｯｸM-PRO" pitchFamily="50" charset="-128"/>
                <a:ea typeface="HG丸ｺﾞｼｯｸM-PRO" pitchFamily="50" charset="-128"/>
              </a:rPr>
              <a:t>（推定の網羅性）</a:t>
            </a:r>
            <a:r>
              <a:rPr lang="en-US" altLang="ja-JP" sz="2400" dirty="0" smtClean="0">
                <a:latin typeface="HG丸ｺﾞｼｯｸM-PRO" pitchFamily="50" charset="-128"/>
                <a:ea typeface="HG丸ｺﾞｼｯｸM-PRO" pitchFamily="50" charset="-128"/>
              </a:rPr>
              <a:t>=</a:t>
            </a:r>
            <a:r>
              <a:rPr lang="ja-JP" altLang="en-US" sz="2400" dirty="0" smtClean="0">
                <a:latin typeface="HG丸ｺﾞｼｯｸM-PRO" pitchFamily="50" charset="-128"/>
                <a:ea typeface="HG丸ｺﾞｼｯｸM-PRO" pitchFamily="50" charset="-128"/>
              </a:rPr>
              <a:t>  </a:t>
            </a:r>
            <a:r>
              <a:rPr lang="en-US" altLang="ja-JP" sz="2400" dirty="0" smtClean="0">
                <a:latin typeface="HG丸ｺﾞｼｯｸM-PRO" pitchFamily="50" charset="-128"/>
                <a:ea typeface="HG丸ｺﾞｼｯｸM-PRO" pitchFamily="50" charset="-128"/>
              </a:rPr>
              <a:t>R/C</a:t>
            </a:r>
            <a:endParaRPr lang="ja-JP" altLang="en-US" sz="2400" dirty="0" smtClean="0">
              <a:latin typeface="HG丸ｺﾞｼｯｸM-PRO" pitchFamily="50" charset="-128"/>
              <a:ea typeface="HG丸ｺﾞｼｯｸM-PRO" pitchFamily="50" charset="-128"/>
            </a:endParaRPr>
          </a:p>
          <a:p>
            <a:endParaRPr kumimoji="1" lang="ja-JP" altLang="en-US" sz="2400" dirty="0">
              <a:latin typeface="HG丸ｺﾞｼｯｸM-PRO" pitchFamily="50" charset="-128"/>
              <a:ea typeface="HG丸ｺﾞｼｯｸM-PRO" pitchFamily="50" charset="-128"/>
            </a:endParaRPr>
          </a:p>
        </p:txBody>
      </p:sp>
      <p:sp>
        <p:nvSpPr>
          <p:cNvPr id="6" name="テキスト ボックス 5"/>
          <p:cNvSpPr txBox="1"/>
          <p:nvPr/>
        </p:nvSpPr>
        <p:spPr>
          <a:xfrm>
            <a:off x="1043608" y="2914670"/>
            <a:ext cx="7776864" cy="738664"/>
          </a:xfrm>
          <a:prstGeom prst="rect">
            <a:avLst/>
          </a:prstGeom>
          <a:noFill/>
        </p:spPr>
        <p:txBody>
          <a:bodyPr wrap="square" rtlCol="0">
            <a:spAutoFit/>
          </a:bodyPr>
          <a:lstStyle/>
          <a:p>
            <a:r>
              <a:rPr lang="en-US" altLang="ja-JP" dirty="0" smtClean="0">
                <a:latin typeface="HG丸ｺﾞｼｯｸM-PRO" pitchFamily="50" charset="-128"/>
                <a:ea typeface="HG丸ｺﾞｼｯｸM-PRO" pitchFamily="50" charset="-128"/>
              </a:rPr>
              <a:t>R</a:t>
            </a:r>
            <a:r>
              <a:rPr lang="ja-JP" altLang="en-US" dirty="0" smtClean="0">
                <a:latin typeface="HG丸ｺﾞｼｯｸM-PRO" pitchFamily="50" charset="-128"/>
                <a:ea typeface="HG丸ｺﾞｼｯｸM-PRO" pitchFamily="50" charset="-128"/>
              </a:rPr>
              <a:t>：推定した正解タグ数　</a:t>
            </a:r>
            <a:r>
              <a:rPr lang="en-US" altLang="ja-JP" dirty="0" smtClean="0">
                <a:latin typeface="HG丸ｺﾞｼｯｸM-PRO" pitchFamily="50" charset="-128"/>
                <a:ea typeface="HG丸ｺﾞｼｯｸM-PRO" pitchFamily="50" charset="-128"/>
              </a:rPr>
              <a:t>N</a:t>
            </a:r>
            <a:r>
              <a:rPr lang="ja-JP" altLang="en-US" dirty="0" smtClean="0">
                <a:latin typeface="HG丸ｺﾞｼｯｸM-PRO" pitchFamily="50" charset="-128"/>
                <a:ea typeface="HG丸ｺﾞｼｯｸM-PRO" pitchFamily="50" charset="-128"/>
              </a:rPr>
              <a:t>：</a:t>
            </a:r>
            <a:r>
              <a:rPr lang="ja-JP" altLang="en-US" dirty="0">
                <a:latin typeface="HG丸ｺﾞｼｯｸM-PRO" pitchFamily="50" charset="-128"/>
                <a:ea typeface="HG丸ｺﾞｼｯｸM-PRO" pitchFamily="50" charset="-128"/>
              </a:rPr>
              <a:t>推定した</a:t>
            </a:r>
            <a:r>
              <a:rPr lang="ja-JP" altLang="en-US" dirty="0" smtClean="0">
                <a:latin typeface="HG丸ｺﾞｼｯｸM-PRO" pitchFamily="50" charset="-128"/>
                <a:ea typeface="HG丸ｺﾞｼｯｸM-PRO" pitchFamily="50" charset="-128"/>
              </a:rPr>
              <a:t>タグ数　</a:t>
            </a:r>
            <a:r>
              <a:rPr lang="en-US" altLang="ja-JP" dirty="0" smtClean="0">
                <a:latin typeface="HG丸ｺﾞｼｯｸM-PRO" pitchFamily="50" charset="-128"/>
                <a:ea typeface="HG丸ｺﾞｼｯｸM-PRO" pitchFamily="50" charset="-128"/>
              </a:rPr>
              <a:t>C</a:t>
            </a:r>
            <a:r>
              <a:rPr lang="ja-JP" altLang="en-US" dirty="0" smtClean="0">
                <a:latin typeface="HG丸ｺﾞｼｯｸM-PRO" pitchFamily="50" charset="-128"/>
                <a:ea typeface="HG丸ｺﾞｼｯｸM-PRO" pitchFamily="50" charset="-128"/>
              </a:rPr>
              <a:t>：正解タグの総数</a:t>
            </a:r>
          </a:p>
          <a:p>
            <a:endParaRPr kumimoji="1" lang="ja-JP" altLang="en-US" sz="2400" dirty="0">
              <a:latin typeface="HG丸ｺﾞｼｯｸM-PRO" pitchFamily="50" charset="-128"/>
              <a:ea typeface="HG丸ｺﾞｼｯｸM-PRO" pitchFamily="50" charset="-128"/>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86" y="4437112"/>
            <a:ext cx="7134228" cy="150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check icon"/>
          <p:cNvPicPr>
            <a:picLocks noChangeAspect="1" noChangeArrowheads="1"/>
          </p:cNvPicPr>
          <p:nvPr/>
        </p:nvPicPr>
        <p:blipFill>
          <a:blip r:embed="rId4" cstate="print"/>
          <a:srcRect/>
          <a:stretch>
            <a:fillRect/>
          </a:stretch>
        </p:blipFill>
        <p:spPr bwMode="auto">
          <a:xfrm>
            <a:off x="1115616" y="1546518"/>
            <a:ext cx="432048" cy="432049"/>
          </a:xfrm>
          <a:prstGeom prst="rect">
            <a:avLst/>
          </a:prstGeom>
          <a:noFill/>
        </p:spPr>
      </p:pic>
      <p:pic>
        <p:nvPicPr>
          <p:cNvPr id="11" name="Picture 2" descr="check icon"/>
          <p:cNvPicPr>
            <a:picLocks noChangeAspect="1" noChangeArrowheads="1"/>
          </p:cNvPicPr>
          <p:nvPr/>
        </p:nvPicPr>
        <p:blipFill>
          <a:blip r:embed="rId4" cstate="print"/>
          <a:srcRect/>
          <a:stretch>
            <a:fillRect/>
          </a:stretch>
        </p:blipFill>
        <p:spPr bwMode="auto">
          <a:xfrm>
            <a:off x="1115616" y="2266597"/>
            <a:ext cx="432048" cy="432049"/>
          </a:xfrm>
          <a:prstGeom prst="rect">
            <a:avLst/>
          </a:prstGeom>
          <a:noFill/>
        </p:spPr>
      </p:pic>
      <p:sp>
        <p:nvSpPr>
          <p:cNvPr id="9" name="正方形/長方形 8"/>
          <p:cNvSpPr/>
          <p:nvPr/>
        </p:nvSpPr>
        <p:spPr>
          <a:xfrm>
            <a:off x="827584" y="4048908"/>
            <a:ext cx="7488832" cy="23324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33008" y="3818076"/>
            <a:ext cx="3877985" cy="461665"/>
          </a:xfrm>
          <a:prstGeom prst="rect">
            <a:avLst/>
          </a:prstGeom>
          <a:solidFill>
            <a:schemeClr val="bg1"/>
          </a:solidFill>
        </p:spPr>
        <p:txBody>
          <a:bodyPr wrap="none">
            <a:spAutoFit/>
          </a:bodyPr>
          <a:lstStyle/>
          <a:p>
            <a:r>
              <a:rPr lang="ja-JP" altLang="en-US" sz="2400" dirty="0" smtClean="0">
                <a:latin typeface="HG丸ｺﾞｼｯｸM-PRO" pitchFamily="50" charset="-128"/>
                <a:ea typeface="HG丸ｺﾞｼｯｸM-PRO" pitchFamily="50" charset="-128"/>
              </a:rPr>
              <a:t>適合率</a:t>
            </a:r>
            <a:r>
              <a:rPr lang="ja-JP" altLang="en-US" sz="2400" dirty="0">
                <a:latin typeface="HG丸ｺﾞｼｯｸM-PRO" pitchFamily="50" charset="-128"/>
                <a:ea typeface="HG丸ｺﾞｼｯｸM-PRO" pitchFamily="50" charset="-128"/>
              </a:rPr>
              <a:t>と再現率の調和</a:t>
            </a:r>
            <a:r>
              <a:rPr lang="ja-JP" altLang="en-US" sz="2400" dirty="0" smtClean="0">
                <a:latin typeface="HG丸ｺﾞｼｯｸM-PRO" pitchFamily="50" charset="-128"/>
                <a:ea typeface="HG丸ｺﾞｼｯｸM-PRO" pitchFamily="50" charset="-128"/>
              </a:rPr>
              <a:t>平均</a:t>
            </a:r>
            <a:endParaRPr lang="en-US" altLang="ja-JP" sz="2400"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7514644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2448272"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実験結果</a:t>
            </a:r>
            <a:endParaRPr kumimoji="1" lang="ja-JP" altLang="en-US" sz="3600" u="sng" dirty="0">
              <a:latin typeface="HG丸ｺﾞｼｯｸM-PRO" pitchFamily="50" charset="-128"/>
              <a:ea typeface="HG丸ｺﾞｼｯｸM-PRO" pitchFamily="50" charset="-128"/>
            </a:endParaRPr>
          </a:p>
        </p:txBody>
      </p:sp>
      <p:graphicFrame>
        <p:nvGraphicFramePr>
          <p:cNvPr id="3" name="表 2"/>
          <p:cNvGraphicFramePr>
            <a:graphicFrameLocks noGrp="1"/>
          </p:cNvGraphicFramePr>
          <p:nvPr>
            <p:extLst>
              <p:ext uri="{D42A27DB-BD31-4B8C-83A1-F6EECF244321}">
                <p14:modId xmlns:p14="http://schemas.microsoft.com/office/powerpoint/2010/main" val="3075908219"/>
              </p:ext>
            </p:extLst>
          </p:nvPr>
        </p:nvGraphicFramePr>
        <p:xfrm>
          <a:off x="1331640" y="2636912"/>
          <a:ext cx="6480721" cy="2829912"/>
        </p:xfrm>
        <a:graphic>
          <a:graphicData uri="http://schemas.openxmlformats.org/drawingml/2006/table">
            <a:tbl>
              <a:tblPr firstRow="1" bandRow="1">
                <a:tableStyleId>{9D7B26C5-4107-4FEC-AEDC-1716B250A1EF}</a:tableStyleId>
              </a:tblPr>
              <a:tblGrid>
                <a:gridCol w="1018823"/>
                <a:gridCol w="2730949"/>
                <a:gridCol w="2730949"/>
              </a:tblGrid>
              <a:tr h="545460">
                <a:tc>
                  <a:txBody>
                    <a:bodyPr/>
                    <a:lstStyle/>
                    <a:p>
                      <a:pPr algn="ctr"/>
                      <a:endParaRPr kumimoji="1" lang="ja-JP" altLang="en-US" sz="200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kumimoji="1" lang="ja-JP" altLang="en-US" sz="2000" b="0" dirty="0" smtClean="0">
                          <a:latin typeface="メイリオ" pitchFamily="50" charset="-128"/>
                          <a:ea typeface="メイリオ" pitchFamily="50" charset="-128"/>
                          <a:cs typeface="メイリオ" pitchFamily="50" charset="-128"/>
                        </a:rPr>
                        <a:t>コメント数</a:t>
                      </a:r>
                      <a:r>
                        <a:rPr kumimoji="1" lang="en-US" altLang="ja-JP" sz="2000" b="0" dirty="0" smtClean="0">
                          <a:latin typeface="メイリオ" pitchFamily="50" charset="-128"/>
                          <a:ea typeface="メイリオ" pitchFamily="50" charset="-128"/>
                          <a:cs typeface="メイリオ" pitchFamily="50" charset="-128"/>
                        </a:rPr>
                        <a:t>1000</a:t>
                      </a:r>
                      <a:r>
                        <a:rPr kumimoji="1" lang="ja-JP" altLang="en-US" sz="2000" b="0" dirty="0" smtClean="0">
                          <a:latin typeface="メイリオ" pitchFamily="50" charset="-128"/>
                          <a:ea typeface="メイリオ" pitchFamily="50" charset="-128"/>
                          <a:cs typeface="メイリオ" pitchFamily="50" charset="-128"/>
                        </a:rPr>
                        <a:t>以上</a:t>
                      </a:r>
                      <a:endParaRPr kumimoji="1" lang="ja-JP" altLang="en-US" sz="2000" b="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ja-JP" altLang="en-US" sz="2000" b="0" dirty="0" smtClean="0">
                          <a:latin typeface="メイリオ" pitchFamily="50" charset="-128"/>
                          <a:ea typeface="メイリオ" pitchFamily="50" charset="-128"/>
                          <a:cs typeface="メイリオ" pitchFamily="50" charset="-128"/>
                        </a:rPr>
                        <a:t>コメント数</a:t>
                      </a:r>
                      <a:r>
                        <a:rPr kumimoji="1" lang="en-US" altLang="ja-JP" sz="2000" b="0" dirty="0" smtClean="0">
                          <a:latin typeface="メイリオ" pitchFamily="50" charset="-128"/>
                          <a:ea typeface="メイリオ" pitchFamily="50" charset="-128"/>
                          <a:cs typeface="メイリオ" pitchFamily="50" charset="-128"/>
                        </a:rPr>
                        <a:t>500</a:t>
                      </a:r>
                      <a:r>
                        <a:rPr kumimoji="1" lang="ja-JP" altLang="en-US" sz="2000" b="0" dirty="0" smtClean="0">
                          <a:latin typeface="メイリオ" pitchFamily="50" charset="-128"/>
                          <a:ea typeface="メイリオ" pitchFamily="50" charset="-128"/>
                          <a:cs typeface="メイリオ" pitchFamily="50" charset="-128"/>
                        </a:rPr>
                        <a:t>以下</a:t>
                      </a:r>
                      <a:endParaRPr kumimoji="1" lang="ja-JP" altLang="en-US" sz="2000" b="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761484">
                <a:tc>
                  <a:txBody>
                    <a:bodyPr/>
                    <a:lstStyle/>
                    <a:p>
                      <a:pPr algn="ctr"/>
                      <a:r>
                        <a:rPr kumimoji="1" lang="ja-JP" altLang="en-US" sz="1800" b="0" dirty="0" smtClean="0">
                          <a:latin typeface="メイリオ" pitchFamily="50" charset="-128"/>
                          <a:ea typeface="メイリオ" pitchFamily="50" charset="-128"/>
                          <a:cs typeface="メイリオ" pitchFamily="50" charset="-128"/>
                        </a:rPr>
                        <a:t>適合率</a:t>
                      </a:r>
                      <a:endParaRPr kumimoji="1" lang="ja-JP" altLang="en-US" sz="1800" b="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3200" dirty="0" smtClean="0">
                          <a:latin typeface="メイリオ" pitchFamily="50" charset="-128"/>
                          <a:ea typeface="メイリオ" pitchFamily="50" charset="-128"/>
                          <a:cs typeface="メイリオ" pitchFamily="50" charset="-128"/>
                        </a:rPr>
                        <a:t>0.481</a:t>
                      </a:r>
                      <a:endParaRPr kumimoji="1" lang="ja-JP" altLang="en-US" sz="320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kumimoji="1" lang="en-US" altLang="ja-JP" sz="3200" dirty="0" smtClean="0">
                          <a:latin typeface="メイリオ" pitchFamily="50" charset="-128"/>
                          <a:ea typeface="メイリオ" pitchFamily="50" charset="-128"/>
                          <a:cs typeface="メイリオ" pitchFamily="50" charset="-128"/>
                        </a:rPr>
                        <a:t>0.423</a:t>
                      </a:r>
                      <a:endParaRPr kumimoji="1" lang="ja-JP" altLang="en-US" sz="320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61484">
                <a:tc>
                  <a:txBody>
                    <a:bodyPr/>
                    <a:lstStyle/>
                    <a:p>
                      <a:pPr algn="ctr"/>
                      <a:r>
                        <a:rPr kumimoji="1" lang="ja-JP" altLang="en-US" sz="1800" b="0" dirty="0" smtClean="0">
                          <a:latin typeface="メイリオ" pitchFamily="50" charset="-128"/>
                          <a:ea typeface="メイリオ" pitchFamily="50" charset="-128"/>
                          <a:cs typeface="メイリオ" pitchFamily="50" charset="-128"/>
                        </a:rPr>
                        <a:t>再現率</a:t>
                      </a:r>
                      <a:endParaRPr kumimoji="1" lang="ja-JP" altLang="en-US" sz="1800" b="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kumimoji="1" lang="en-US" altLang="ja-JP" sz="3200" dirty="0" smtClean="0">
                          <a:latin typeface="メイリオ" pitchFamily="50" charset="-128"/>
                          <a:ea typeface="メイリオ" pitchFamily="50" charset="-128"/>
                          <a:cs typeface="メイリオ" pitchFamily="50" charset="-128"/>
                        </a:rPr>
                        <a:t>0.457</a:t>
                      </a:r>
                      <a:endParaRPr kumimoji="1" lang="ja-JP" altLang="en-US" sz="320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kumimoji="1" lang="en-US" altLang="ja-JP" sz="3200" dirty="0" smtClean="0">
                          <a:latin typeface="メイリオ" pitchFamily="50" charset="-128"/>
                          <a:ea typeface="メイリオ" pitchFamily="50" charset="-128"/>
                          <a:cs typeface="メイリオ" pitchFamily="50" charset="-128"/>
                        </a:rPr>
                        <a:t>0.423</a:t>
                      </a:r>
                      <a:endParaRPr kumimoji="1" lang="ja-JP" altLang="en-US" sz="320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61484">
                <a:tc>
                  <a:txBody>
                    <a:bodyPr/>
                    <a:lstStyle/>
                    <a:p>
                      <a:pPr algn="ctr"/>
                      <a:r>
                        <a:rPr kumimoji="1" lang="en-US" altLang="ja-JP" sz="1800" b="0" dirty="0" smtClean="0">
                          <a:latin typeface="メイリオ" pitchFamily="50" charset="-128"/>
                          <a:ea typeface="メイリオ" pitchFamily="50" charset="-128"/>
                          <a:cs typeface="メイリオ" pitchFamily="50" charset="-128"/>
                        </a:rPr>
                        <a:t>F</a:t>
                      </a:r>
                      <a:r>
                        <a:rPr kumimoji="1" lang="ja-JP" altLang="en-US" sz="1800" b="0" dirty="0" smtClean="0">
                          <a:latin typeface="メイリオ" pitchFamily="50" charset="-128"/>
                          <a:ea typeface="メイリオ" pitchFamily="50" charset="-128"/>
                          <a:cs typeface="メイリオ" pitchFamily="50" charset="-128"/>
                        </a:rPr>
                        <a:t>値</a:t>
                      </a:r>
                      <a:endParaRPr kumimoji="1" lang="ja-JP" altLang="en-US" sz="1800" b="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3200" dirty="0" smtClean="0">
                          <a:latin typeface="メイリオ" pitchFamily="50" charset="-128"/>
                          <a:ea typeface="メイリオ" pitchFamily="50" charset="-128"/>
                          <a:cs typeface="メイリオ" pitchFamily="50" charset="-128"/>
                        </a:rPr>
                        <a:t>0.468</a:t>
                      </a:r>
                      <a:endParaRPr kumimoji="1" lang="ja-JP" altLang="en-US" sz="320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3200" dirty="0" smtClean="0">
                          <a:latin typeface="メイリオ" pitchFamily="50" charset="-128"/>
                          <a:ea typeface="メイリオ" pitchFamily="50" charset="-128"/>
                          <a:cs typeface="メイリオ" pitchFamily="50" charset="-128"/>
                        </a:rPr>
                        <a:t>0.423</a:t>
                      </a:r>
                      <a:endParaRPr kumimoji="1" lang="ja-JP" altLang="en-US" sz="320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4" name="正方形/長方形 3"/>
          <p:cNvSpPr/>
          <p:nvPr/>
        </p:nvSpPr>
        <p:spPr>
          <a:xfrm>
            <a:off x="3059832" y="1825660"/>
            <a:ext cx="7416824" cy="523220"/>
          </a:xfrm>
          <a:prstGeom prst="rect">
            <a:avLst/>
          </a:prstGeom>
        </p:spPr>
        <p:txBody>
          <a:bodyPr wrap="square">
            <a:spAutoFit/>
          </a:bodyPr>
          <a:lstStyle/>
          <a:p>
            <a:r>
              <a:rPr lang="ja-JP" altLang="en-US" sz="2800" dirty="0">
                <a:latin typeface="HG丸ｺﾞｼｯｸM-PRO" pitchFamily="50" charset="-128"/>
                <a:ea typeface="HG丸ｺﾞｼｯｸM-PRO" pitchFamily="50" charset="-128"/>
                <a:cs typeface="メイリオ" pitchFamily="50" charset="-128"/>
              </a:rPr>
              <a:t>推定結果</a:t>
            </a:r>
            <a:r>
              <a:rPr lang="ja-JP" altLang="en-US" sz="2800" dirty="0" smtClean="0">
                <a:latin typeface="HG丸ｺﾞｼｯｸM-PRO" pitchFamily="50" charset="-128"/>
                <a:ea typeface="HG丸ｺﾞｼｯｸM-PRO" pitchFamily="50" charset="-128"/>
                <a:cs typeface="メイリオ" pitchFamily="50" charset="-128"/>
              </a:rPr>
              <a:t>の評価</a:t>
            </a:r>
            <a:endParaRPr lang="en-US" altLang="ja-JP" sz="2800" dirty="0" smtClean="0">
              <a:latin typeface="HG丸ｺﾞｼｯｸM-PRO" pitchFamily="50" charset="-128"/>
              <a:ea typeface="HG丸ｺﾞｼｯｸM-PRO" pitchFamily="50" charset="-128"/>
              <a:cs typeface="メイリオ" pitchFamily="50" charset="-128"/>
            </a:endParaRPr>
          </a:p>
        </p:txBody>
      </p:sp>
    </p:spTree>
    <p:extLst>
      <p:ext uri="{BB962C8B-B14F-4D97-AF65-F5344CB8AC3E}">
        <p14:creationId xmlns:p14="http://schemas.microsoft.com/office/powerpoint/2010/main" val="25500396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2448272"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実験結果</a:t>
            </a:r>
            <a:endParaRPr kumimoji="1" lang="ja-JP" altLang="en-US" sz="3600" u="sng" dirty="0">
              <a:latin typeface="HG丸ｺﾞｼｯｸM-PRO" pitchFamily="50" charset="-128"/>
              <a:ea typeface="HG丸ｺﾞｼｯｸM-PRO" pitchFamily="50" charset="-128"/>
            </a:endParaRPr>
          </a:p>
        </p:txBody>
      </p:sp>
      <p:graphicFrame>
        <p:nvGraphicFramePr>
          <p:cNvPr id="8" name="表 7"/>
          <p:cNvGraphicFramePr>
            <a:graphicFrameLocks noGrp="1"/>
          </p:cNvGraphicFramePr>
          <p:nvPr>
            <p:extLst>
              <p:ext uri="{D42A27DB-BD31-4B8C-83A1-F6EECF244321}">
                <p14:modId xmlns:p14="http://schemas.microsoft.com/office/powerpoint/2010/main" val="2092033346"/>
              </p:ext>
            </p:extLst>
          </p:nvPr>
        </p:nvGraphicFramePr>
        <p:xfrm>
          <a:off x="4957156" y="1922780"/>
          <a:ext cx="2687742" cy="4386540"/>
        </p:xfrm>
        <a:graphic>
          <a:graphicData uri="http://schemas.openxmlformats.org/drawingml/2006/table">
            <a:tbl>
              <a:tblPr firstRow="1" bandRow="1">
                <a:tableStyleId>{9D7B26C5-4107-4FEC-AEDC-1716B250A1EF}</a:tableStyleId>
              </a:tblPr>
              <a:tblGrid>
                <a:gridCol w="2687742"/>
              </a:tblGrid>
              <a:tr h="731090">
                <a:tc>
                  <a:txBody>
                    <a:bodyPr/>
                    <a:lstStyle/>
                    <a:p>
                      <a:pPr algn="ctr"/>
                      <a:r>
                        <a:rPr kumimoji="1" lang="ja-JP" altLang="en-US" sz="2000" dirty="0" smtClean="0">
                          <a:latin typeface="メイリオ" pitchFamily="50" charset="-128"/>
                          <a:ea typeface="メイリオ" pitchFamily="50" charset="-128"/>
                          <a:cs typeface="メイリオ" pitchFamily="50" charset="-128"/>
                        </a:rPr>
                        <a:t>正解タグ</a:t>
                      </a:r>
                      <a:endParaRPr kumimoji="1" lang="ja-JP" altLang="en-US" sz="200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731090">
                <a:tc>
                  <a:txBody>
                    <a:bodyPr/>
                    <a:lstStyle/>
                    <a:p>
                      <a:pPr algn="ctr"/>
                      <a:r>
                        <a:rPr kumimoji="1" lang="ja-JP" altLang="en-US" sz="2400" dirty="0" smtClean="0">
                          <a:latin typeface="メイリオ" pitchFamily="50" charset="-128"/>
                          <a:ea typeface="メイリオ" pitchFamily="50" charset="-128"/>
                          <a:cs typeface="メイリオ" pitchFamily="50" charset="-128"/>
                        </a:rPr>
                        <a:t>ふちゃぎん家</a:t>
                      </a:r>
                      <a:endParaRPr kumimoji="1" lang="ja-JP" altLang="en-US" sz="240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31090">
                <a:tc>
                  <a:txBody>
                    <a:bodyPr/>
                    <a:lstStyle/>
                    <a:p>
                      <a:pPr algn="ctr"/>
                      <a:r>
                        <a:rPr kumimoji="1" lang="ja-JP" altLang="en-US" sz="2400" dirty="0" smtClean="0">
                          <a:latin typeface="メイリオ" pitchFamily="50" charset="-128"/>
                          <a:ea typeface="メイリオ" pitchFamily="50" charset="-128"/>
                          <a:cs typeface="メイリオ" pitchFamily="50" charset="-128"/>
                        </a:rPr>
                        <a:t>エリザベス</a:t>
                      </a:r>
                      <a:endParaRPr kumimoji="1" lang="ja-JP" altLang="en-US" sz="240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31090">
                <a:tc>
                  <a:txBody>
                    <a:bodyPr/>
                    <a:lstStyle/>
                    <a:p>
                      <a:pPr algn="ctr"/>
                      <a:r>
                        <a:rPr kumimoji="1" lang="ja-JP" altLang="en-US" sz="2400" dirty="0" smtClean="0">
                          <a:latin typeface="メイリオ" pitchFamily="50" charset="-128"/>
                          <a:ea typeface="メイリオ" pitchFamily="50" charset="-128"/>
                          <a:cs typeface="メイリオ" pitchFamily="50" charset="-128"/>
                        </a:rPr>
                        <a:t>しゃらく</a:t>
                      </a:r>
                      <a:endParaRPr kumimoji="1" lang="en-US" altLang="ja-JP" sz="2400" dirty="0" smtClean="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31090">
                <a:tc>
                  <a:txBody>
                    <a:bodyPr/>
                    <a:lstStyle/>
                    <a:p>
                      <a:pPr algn="ctr"/>
                      <a:r>
                        <a:rPr kumimoji="1" lang="ja-JP" altLang="en-US" sz="2400" dirty="0" smtClean="0">
                          <a:latin typeface="メイリオ" pitchFamily="50" charset="-128"/>
                          <a:ea typeface="メイリオ" pitchFamily="50" charset="-128"/>
                          <a:cs typeface="メイリオ" pitchFamily="50" charset="-128"/>
                        </a:rPr>
                        <a:t>ノア</a:t>
                      </a:r>
                      <a:endParaRPr kumimoji="1" lang="en-US" altLang="ja-JP" sz="2400" dirty="0" smtClean="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31090">
                <a:tc>
                  <a:txBody>
                    <a:bodyPr/>
                    <a:lstStyle/>
                    <a:p>
                      <a:pPr algn="ctr"/>
                      <a:r>
                        <a:rPr kumimoji="1" lang="ja-JP" altLang="en-US" sz="2400" dirty="0" smtClean="0">
                          <a:latin typeface="メイリオ" pitchFamily="50" charset="-128"/>
                          <a:ea typeface="メイリオ" pitchFamily="50" charset="-128"/>
                          <a:cs typeface="メイリオ" pitchFamily="50" charset="-128"/>
                        </a:rPr>
                        <a:t>ねこ</a:t>
                      </a:r>
                      <a:endParaRPr kumimoji="1" lang="en-US" altLang="ja-JP" sz="2400" dirty="0" smtClean="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7" name="角丸四角形 6"/>
          <p:cNvSpPr/>
          <p:nvPr/>
        </p:nvSpPr>
        <p:spPr>
          <a:xfrm>
            <a:off x="1129009" y="2619414"/>
            <a:ext cx="6768752" cy="2232248"/>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16255806"/>
              </p:ext>
            </p:extLst>
          </p:nvPr>
        </p:nvGraphicFramePr>
        <p:xfrm>
          <a:off x="1417113" y="1922780"/>
          <a:ext cx="2699393" cy="4386540"/>
        </p:xfrm>
        <a:graphic>
          <a:graphicData uri="http://schemas.openxmlformats.org/drawingml/2006/table">
            <a:tbl>
              <a:tblPr firstRow="1" bandRow="1">
                <a:tableStyleId>{9D7B26C5-4107-4FEC-AEDC-1716B250A1EF}</a:tableStyleId>
              </a:tblPr>
              <a:tblGrid>
                <a:gridCol w="2699393"/>
              </a:tblGrid>
              <a:tr h="731090">
                <a:tc>
                  <a:txBody>
                    <a:bodyPr/>
                    <a:lstStyle/>
                    <a:p>
                      <a:pPr algn="ctr"/>
                      <a:r>
                        <a:rPr kumimoji="1" lang="ja-JP" altLang="en-US" sz="2000" dirty="0" smtClean="0">
                          <a:latin typeface="メイリオ" pitchFamily="50" charset="-128"/>
                          <a:ea typeface="メイリオ" pitchFamily="50" charset="-128"/>
                          <a:cs typeface="メイリオ" pitchFamily="50" charset="-128"/>
                        </a:rPr>
                        <a:t>推定したタグ</a:t>
                      </a:r>
                      <a:endParaRPr kumimoji="1" lang="ja-JP" altLang="en-US" sz="200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1090">
                <a:tc>
                  <a:txBody>
                    <a:bodyPr/>
                    <a:lstStyle/>
                    <a:p>
                      <a:pPr algn="ctr"/>
                      <a:r>
                        <a:rPr kumimoji="1" lang="ja-JP" altLang="en-US" sz="2400" b="0" dirty="0" smtClean="0">
                          <a:latin typeface="メイリオ" pitchFamily="50" charset="-128"/>
                          <a:ea typeface="メイリオ" pitchFamily="50" charset="-128"/>
                          <a:cs typeface="メイリオ" pitchFamily="50" charset="-128"/>
                        </a:rPr>
                        <a:t>ふちゃぎん家</a:t>
                      </a:r>
                      <a:endParaRPr kumimoji="1" lang="ja-JP" altLang="en-US" sz="2400" b="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731090">
                <a:tc>
                  <a:txBody>
                    <a:bodyPr/>
                    <a:lstStyle/>
                    <a:p>
                      <a:pPr algn="ctr"/>
                      <a:r>
                        <a:rPr kumimoji="1" lang="ja-JP" altLang="en-US" sz="2400" b="0" dirty="0" smtClean="0">
                          <a:latin typeface="メイリオ" pitchFamily="50" charset="-128"/>
                          <a:ea typeface="メイリオ" pitchFamily="50" charset="-128"/>
                          <a:cs typeface="メイリオ" pitchFamily="50" charset="-128"/>
                        </a:rPr>
                        <a:t>エリザベス</a:t>
                      </a:r>
                      <a:endParaRPr kumimoji="1" lang="ja-JP" altLang="en-US" sz="2400" b="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31090">
                <a:tc>
                  <a:txBody>
                    <a:bodyPr/>
                    <a:lstStyle/>
                    <a:p>
                      <a:pPr algn="ctr"/>
                      <a:r>
                        <a:rPr kumimoji="1" lang="ja-JP" altLang="en-US" sz="2400" b="0" dirty="0" smtClean="0">
                          <a:latin typeface="メイリオ" pitchFamily="50" charset="-128"/>
                          <a:ea typeface="メイリオ" pitchFamily="50" charset="-128"/>
                          <a:cs typeface="メイリオ" pitchFamily="50" charset="-128"/>
                        </a:rPr>
                        <a:t>しゃらく</a:t>
                      </a:r>
                      <a:endParaRPr kumimoji="1" lang="en-US" altLang="ja-JP" sz="2400" b="0" dirty="0" smtClean="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31090">
                <a:tc>
                  <a:txBody>
                    <a:bodyPr/>
                    <a:lstStyle/>
                    <a:p>
                      <a:pPr algn="ctr"/>
                      <a:r>
                        <a:rPr kumimoji="1" lang="ja-JP" altLang="en-US" sz="2400" b="0" dirty="0" err="1" smtClean="0">
                          <a:latin typeface="メイリオ" pitchFamily="50" charset="-128"/>
                          <a:ea typeface="メイリオ" pitchFamily="50" charset="-128"/>
                          <a:cs typeface="メイリオ" pitchFamily="50" charset="-128"/>
                        </a:rPr>
                        <a:t>ぬこぬこ</a:t>
                      </a:r>
                      <a:r>
                        <a:rPr kumimoji="1" lang="ja-JP" altLang="en-US" sz="2400" b="0" dirty="0" smtClean="0">
                          <a:latin typeface="メイリオ" pitchFamily="50" charset="-128"/>
                          <a:ea typeface="メイリオ" pitchFamily="50" charset="-128"/>
                          <a:cs typeface="メイリオ" pitchFamily="50" charset="-128"/>
                        </a:rPr>
                        <a:t>動画</a:t>
                      </a:r>
                      <a:endParaRPr kumimoji="1" lang="ja-JP" altLang="en-US" sz="2400" b="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31090">
                <a:tc>
                  <a:txBody>
                    <a:bodyPr/>
                    <a:lstStyle/>
                    <a:p>
                      <a:pPr algn="ctr"/>
                      <a:r>
                        <a:rPr kumimoji="1" lang="ja-JP" altLang="en-US" sz="2400" b="0" dirty="0" smtClean="0">
                          <a:latin typeface="メイリオ" pitchFamily="50" charset="-128"/>
                          <a:ea typeface="メイリオ" pitchFamily="50" charset="-128"/>
                          <a:cs typeface="メイリオ" pitchFamily="50" charset="-128"/>
                        </a:rPr>
                        <a:t>猫</a:t>
                      </a:r>
                      <a:endParaRPr kumimoji="1" lang="ja-JP" altLang="en-US" sz="2400" b="0" dirty="0">
                        <a:latin typeface="メイリオ" pitchFamily="50" charset="-128"/>
                        <a:ea typeface="メイリオ" pitchFamily="50" charset="-128"/>
                        <a:cs typeface="メイリオ"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4" name="正方形/長方形 3"/>
          <p:cNvSpPr/>
          <p:nvPr/>
        </p:nvSpPr>
        <p:spPr>
          <a:xfrm>
            <a:off x="3043377" y="1295125"/>
            <a:ext cx="3057247" cy="523220"/>
          </a:xfrm>
          <a:prstGeom prst="rect">
            <a:avLst/>
          </a:prstGeom>
        </p:spPr>
        <p:txBody>
          <a:bodyPr wrap="none">
            <a:spAutoFit/>
          </a:bodyPr>
          <a:lstStyle/>
          <a:p>
            <a:r>
              <a:rPr lang="ja-JP" altLang="en-US" sz="2800" dirty="0">
                <a:latin typeface="HG丸ｺﾞｼｯｸM-PRO" pitchFamily="50" charset="-128"/>
                <a:ea typeface="HG丸ｺﾞｼｯｸM-PRO" pitchFamily="50" charset="-128"/>
              </a:rPr>
              <a:t>推定</a:t>
            </a:r>
            <a:r>
              <a:rPr lang="ja-JP" altLang="en-US" sz="2800" dirty="0" smtClean="0">
                <a:latin typeface="HG丸ｺﾞｼｯｸM-PRO" pitchFamily="50" charset="-128"/>
                <a:ea typeface="HG丸ｺﾞｼｯｸM-PRO" pitchFamily="50" charset="-128"/>
              </a:rPr>
              <a:t>した結果の例</a:t>
            </a:r>
            <a:endParaRPr lang="ja-JP" altLang="en-US" sz="2800"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0995726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2448272"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考察</a:t>
            </a:r>
            <a:endParaRPr kumimoji="1" lang="ja-JP" altLang="en-US" sz="3600" u="sng" dirty="0">
              <a:latin typeface="HG丸ｺﾞｼｯｸM-PRO" pitchFamily="50" charset="-128"/>
              <a:ea typeface="HG丸ｺﾞｼｯｸM-PRO" pitchFamily="50" charset="-128"/>
            </a:endParaRPr>
          </a:p>
        </p:txBody>
      </p:sp>
      <p:sp>
        <p:nvSpPr>
          <p:cNvPr id="4" name="テキスト ボックス 3"/>
          <p:cNvSpPr txBox="1"/>
          <p:nvPr/>
        </p:nvSpPr>
        <p:spPr>
          <a:xfrm>
            <a:off x="1368152" y="2346842"/>
            <a:ext cx="8532440" cy="1077218"/>
          </a:xfrm>
          <a:prstGeom prst="rect">
            <a:avLst/>
          </a:prstGeom>
          <a:noFill/>
        </p:spPr>
        <p:txBody>
          <a:bodyPr wrap="square" rtlCol="0">
            <a:spAutoFit/>
          </a:bodyPr>
          <a:lstStyle/>
          <a:p>
            <a:r>
              <a:rPr lang="ja-JP" altLang="en-US" sz="3200" b="1" dirty="0" smtClean="0">
                <a:latin typeface="メイリオ" pitchFamily="50" charset="-128"/>
                <a:ea typeface="メイリオ" pitchFamily="50" charset="-128"/>
                <a:cs typeface="メイリオ" pitchFamily="50" charset="-128"/>
              </a:rPr>
              <a:t>動画に付けられているタグ以外にも</a:t>
            </a:r>
            <a:endParaRPr lang="en-US" altLang="ja-JP" sz="3200" b="1" dirty="0" smtClean="0">
              <a:latin typeface="メイリオ" pitchFamily="50" charset="-128"/>
              <a:ea typeface="メイリオ" pitchFamily="50" charset="-128"/>
              <a:cs typeface="メイリオ" pitchFamily="50" charset="-128"/>
            </a:endParaRPr>
          </a:p>
          <a:p>
            <a:r>
              <a:rPr lang="ja-JP" altLang="en-US" sz="3200" b="1" dirty="0" smtClean="0">
                <a:latin typeface="メイリオ" pitchFamily="50" charset="-128"/>
                <a:ea typeface="メイリオ" pitchFamily="50" charset="-128"/>
                <a:cs typeface="メイリオ" pitchFamily="50" charset="-128"/>
              </a:rPr>
              <a:t>適したタグは存在</a:t>
            </a:r>
            <a:endParaRPr lang="en-US" altLang="ja-JP" sz="3200" b="1" dirty="0" smtClean="0">
              <a:latin typeface="メイリオ" pitchFamily="50" charset="-128"/>
              <a:ea typeface="メイリオ" pitchFamily="50" charset="-128"/>
              <a:cs typeface="メイリオ" pitchFamily="50" charset="-128"/>
            </a:endParaRPr>
          </a:p>
        </p:txBody>
      </p:sp>
      <p:sp>
        <p:nvSpPr>
          <p:cNvPr id="3" name="正方形/長方形 2"/>
          <p:cNvSpPr/>
          <p:nvPr/>
        </p:nvSpPr>
        <p:spPr>
          <a:xfrm>
            <a:off x="467544" y="3852337"/>
            <a:ext cx="8424936" cy="584775"/>
          </a:xfrm>
          <a:prstGeom prst="rect">
            <a:avLst/>
          </a:prstGeom>
        </p:spPr>
        <p:txBody>
          <a:bodyPr wrap="square">
            <a:spAutoFit/>
          </a:bodyPr>
          <a:lstStyle/>
          <a:p>
            <a:pPr algn="ctr"/>
            <a:r>
              <a:rPr lang="ja-JP" altLang="en-US" sz="3200" b="1" dirty="0">
                <a:latin typeface="メイリオ" pitchFamily="50" charset="-128"/>
                <a:ea typeface="メイリオ" pitchFamily="50" charset="-128"/>
                <a:cs typeface="メイリオ" pitchFamily="50" charset="-128"/>
              </a:rPr>
              <a:t>正解データ、評価方法について検討する必要</a:t>
            </a:r>
            <a:endParaRPr lang="en-US" altLang="ja-JP" sz="3200" b="1" dirty="0">
              <a:latin typeface="メイリオ" pitchFamily="50" charset="-128"/>
              <a:ea typeface="メイリオ" pitchFamily="50" charset="-128"/>
              <a:cs typeface="メイリオ" pitchFamily="50" charset="-128"/>
            </a:endParaRPr>
          </a:p>
        </p:txBody>
      </p:sp>
      <p:pic>
        <p:nvPicPr>
          <p:cNvPr id="5" name="Picture 2" descr="pointing, right icon"/>
          <p:cNvPicPr>
            <a:picLocks noChangeAspect="1" noChangeArrowheads="1"/>
          </p:cNvPicPr>
          <p:nvPr/>
        </p:nvPicPr>
        <p:blipFill>
          <a:blip r:embed="rId3" cstate="print"/>
          <a:srcRect/>
          <a:stretch>
            <a:fillRect/>
          </a:stretch>
        </p:blipFill>
        <p:spPr bwMode="auto">
          <a:xfrm>
            <a:off x="643030" y="2559573"/>
            <a:ext cx="555606" cy="532456"/>
          </a:xfrm>
          <a:prstGeom prst="rect">
            <a:avLst/>
          </a:prstGeom>
          <a:noFill/>
        </p:spPr>
      </p:pic>
    </p:spTree>
    <p:extLst>
      <p:ext uri="{BB962C8B-B14F-4D97-AF65-F5344CB8AC3E}">
        <p14:creationId xmlns:p14="http://schemas.microsoft.com/office/powerpoint/2010/main" val="10427764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2448272"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まとめ</a:t>
            </a:r>
            <a:endParaRPr kumimoji="1" lang="ja-JP" altLang="en-US" sz="3600" u="sng" dirty="0">
              <a:latin typeface="HG丸ｺﾞｼｯｸM-PRO" pitchFamily="50" charset="-128"/>
              <a:ea typeface="HG丸ｺﾞｼｯｸM-PRO" pitchFamily="50" charset="-128"/>
            </a:endParaRPr>
          </a:p>
        </p:txBody>
      </p:sp>
      <p:sp>
        <p:nvSpPr>
          <p:cNvPr id="3" name="テキスト ボックス 2"/>
          <p:cNvSpPr txBox="1"/>
          <p:nvPr/>
        </p:nvSpPr>
        <p:spPr>
          <a:xfrm>
            <a:off x="1259632" y="1648258"/>
            <a:ext cx="6624736" cy="1200329"/>
          </a:xfrm>
          <a:prstGeom prst="rect">
            <a:avLst/>
          </a:prstGeom>
          <a:noFill/>
        </p:spPr>
        <p:txBody>
          <a:bodyPr wrap="square" rtlCol="0">
            <a:spAutoFit/>
          </a:bodyPr>
          <a:lstStyle/>
          <a:p>
            <a:pPr algn="ctr"/>
            <a:r>
              <a:rPr lang="ja-JP" altLang="en-US" sz="3600" b="1" dirty="0" smtClean="0">
                <a:latin typeface="メイリオ" pitchFamily="50" charset="-128"/>
                <a:ea typeface="メイリオ" pitchFamily="50" charset="-128"/>
                <a:cs typeface="メイリオ" pitchFamily="50" charset="-128"/>
              </a:rPr>
              <a:t>動画分類に適切なタグを</a:t>
            </a:r>
            <a:endParaRPr lang="en-US" altLang="ja-JP" sz="3600" b="1" dirty="0" smtClean="0">
              <a:latin typeface="メイリオ" pitchFamily="50" charset="-128"/>
              <a:ea typeface="メイリオ" pitchFamily="50" charset="-128"/>
              <a:cs typeface="メイリオ" pitchFamily="50" charset="-128"/>
            </a:endParaRPr>
          </a:p>
          <a:p>
            <a:pPr algn="ctr"/>
            <a:r>
              <a:rPr lang="ja-JP" altLang="en-US" sz="3600" b="1" dirty="0" smtClean="0">
                <a:latin typeface="メイリオ" pitchFamily="50" charset="-128"/>
                <a:ea typeface="メイリオ" pitchFamily="50" charset="-128"/>
                <a:cs typeface="メイリオ" pitchFamily="50" charset="-128"/>
              </a:rPr>
              <a:t>候補として提示するのには有効</a:t>
            </a:r>
            <a:endParaRPr kumimoji="1" lang="ja-JP" altLang="en-US" sz="3600" b="1" dirty="0">
              <a:latin typeface="メイリオ" pitchFamily="50" charset="-128"/>
              <a:ea typeface="メイリオ" pitchFamily="50" charset="-128"/>
              <a:cs typeface="メイリオ" pitchFamily="50" charset="-128"/>
            </a:endParaRPr>
          </a:p>
        </p:txBody>
      </p:sp>
      <p:sp>
        <p:nvSpPr>
          <p:cNvPr id="5" name="テキスト ボックス 4"/>
          <p:cNvSpPr txBox="1"/>
          <p:nvPr/>
        </p:nvSpPr>
        <p:spPr>
          <a:xfrm>
            <a:off x="701570" y="4776058"/>
            <a:ext cx="7740860" cy="1077218"/>
          </a:xfrm>
          <a:prstGeom prst="rect">
            <a:avLst/>
          </a:prstGeom>
          <a:noFill/>
        </p:spPr>
        <p:txBody>
          <a:bodyPr wrap="square" rtlCol="0">
            <a:spAutoFit/>
          </a:bodyPr>
          <a:lstStyle/>
          <a:p>
            <a:pPr algn="ctr"/>
            <a:r>
              <a:rPr kumimoji="1" lang="ja-JP" altLang="en-US" sz="3200" b="1" dirty="0" smtClean="0">
                <a:latin typeface="メイリオ" pitchFamily="50" charset="-128"/>
                <a:ea typeface="メイリオ" pitchFamily="50" charset="-128"/>
                <a:cs typeface="メイリオ" pitchFamily="50" charset="-128"/>
              </a:rPr>
              <a:t>タグ検索の効率化</a:t>
            </a:r>
            <a:endParaRPr kumimoji="1" lang="en-US" altLang="ja-JP" sz="3200" b="1" dirty="0" smtClean="0">
              <a:latin typeface="メイリオ" pitchFamily="50" charset="-128"/>
              <a:ea typeface="メイリオ" pitchFamily="50" charset="-128"/>
              <a:cs typeface="メイリオ" pitchFamily="50" charset="-128"/>
            </a:endParaRPr>
          </a:p>
          <a:p>
            <a:pPr algn="ctr"/>
            <a:r>
              <a:rPr lang="ja-JP" altLang="en-US" sz="3200" b="1" dirty="0" smtClean="0">
                <a:latin typeface="メイリオ" pitchFamily="50" charset="-128"/>
                <a:ea typeface="メイリオ" pitchFamily="50" charset="-128"/>
                <a:cs typeface="メイリオ" pitchFamily="50" charset="-128"/>
              </a:rPr>
              <a:t>タグ付けの負担減少</a:t>
            </a:r>
            <a:endParaRPr kumimoji="1" lang="ja-JP" altLang="en-US" sz="3200" b="1" dirty="0">
              <a:latin typeface="メイリオ" pitchFamily="50" charset="-128"/>
              <a:ea typeface="メイリオ" pitchFamily="50" charset="-128"/>
              <a:cs typeface="メイリオ" pitchFamily="50" charset="-128"/>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925162" y="3071428"/>
            <a:ext cx="1293676" cy="1293676"/>
          </a:xfrm>
          <a:prstGeom prst="rect">
            <a:avLst/>
          </a:prstGeom>
        </p:spPr>
      </p:pic>
      <p:sp>
        <p:nvSpPr>
          <p:cNvPr id="6" name="正方形/長方形 5"/>
          <p:cNvSpPr/>
          <p:nvPr/>
        </p:nvSpPr>
        <p:spPr>
          <a:xfrm>
            <a:off x="2919461" y="6082905"/>
            <a:ext cx="6954566" cy="461665"/>
          </a:xfrm>
          <a:prstGeom prst="rect">
            <a:avLst/>
          </a:prstGeom>
        </p:spPr>
        <p:txBody>
          <a:bodyPr wrap="square">
            <a:spAutoFit/>
          </a:bodyPr>
          <a:lstStyle/>
          <a:p>
            <a:pPr marL="0" lvl="1" algn="ctr"/>
            <a:r>
              <a:rPr lang="ja-JP" altLang="en-US" sz="2400" u="sng" dirty="0" smtClean="0">
                <a:latin typeface="HG丸ｺﾞｼｯｸM-PRO" pitchFamily="50" charset="-128"/>
                <a:ea typeface="HG丸ｺﾞｼｯｸM-PRO" pitchFamily="50" charset="-128"/>
              </a:rPr>
              <a:t>情報処理学会全国大会で発表予定</a:t>
            </a:r>
            <a:endParaRPr lang="en-US" altLang="ja-JP" sz="2400" u="sng" dirty="0" smtClean="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1476790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83568" y="622429"/>
            <a:ext cx="3600400" cy="646331"/>
          </a:xfrm>
          <a:prstGeom prst="rect">
            <a:avLst/>
          </a:prstGeom>
          <a:noFill/>
        </p:spPr>
        <p:txBody>
          <a:bodyPr wrap="square" rtlCol="0">
            <a:spAutoFit/>
          </a:bodyPr>
          <a:lstStyle/>
          <a:p>
            <a:r>
              <a:rPr kumimoji="1" lang="ja-JP" altLang="en-US" sz="3600" u="sng" dirty="0" smtClean="0">
                <a:latin typeface="HG丸ｺﾞｼｯｸM-PRO" pitchFamily="50" charset="-128"/>
                <a:ea typeface="HG丸ｺﾞｼｯｸM-PRO" pitchFamily="50" charset="-128"/>
              </a:rPr>
              <a:t>動画の検索方法</a:t>
            </a:r>
            <a:endParaRPr kumimoji="1" lang="ja-JP" altLang="en-US" sz="3600" u="sng" dirty="0">
              <a:latin typeface="HG丸ｺﾞｼｯｸM-PRO" pitchFamily="50" charset="-128"/>
              <a:ea typeface="HG丸ｺﾞｼｯｸM-PRO" pitchFamily="50" charset="-128"/>
            </a:endParaRPr>
          </a:p>
        </p:txBody>
      </p:sp>
      <p:sp>
        <p:nvSpPr>
          <p:cNvPr id="20" name="正方形/長方形 19"/>
          <p:cNvSpPr/>
          <p:nvPr/>
        </p:nvSpPr>
        <p:spPr>
          <a:xfrm>
            <a:off x="1414963" y="1759423"/>
            <a:ext cx="4493538" cy="830997"/>
          </a:xfrm>
          <a:prstGeom prst="rect">
            <a:avLst/>
          </a:prstGeom>
        </p:spPr>
        <p:txBody>
          <a:bodyPr wrap="none">
            <a:spAutoFit/>
          </a:bodyPr>
          <a:lstStyle/>
          <a:p>
            <a:r>
              <a:rPr lang="ja-JP" altLang="en-US" sz="4800" b="1" dirty="0" smtClean="0">
                <a:latin typeface="メイリオ" pitchFamily="50" charset="-128"/>
                <a:ea typeface="メイリオ" pitchFamily="50" charset="-128"/>
                <a:cs typeface="メイリオ" pitchFamily="50" charset="-128"/>
              </a:rPr>
              <a:t>キーワード検索</a:t>
            </a:r>
            <a:endParaRPr lang="ja-JP" altLang="en-US" sz="4800" b="1" dirty="0">
              <a:latin typeface="メイリオ" pitchFamily="50" charset="-128"/>
              <a:ea typeface="メイリオ" pitchFamily="50" charset="-128"/>
              <a:cs typeface="メイリオ" pitchFamily="50" charset="-128"/>
            </a:endParaRPr>
          </a:p>
        </p:txBody>
      </p:sp>
      <p:sp>
        <p:nvSpPr>
          <p:cNvPr id="21" name="正方形/長方形 20"/>
          <p:cNvSpPr/>
          <p:nvPr/>
        </p:nvSpPr>
        <p:spPr>
          <a:xfrm>
            <a:off x="1433840" y="3448016"/>
            <a:ext cx="2646878" cy="830997"/>
          </a:xfrm>
          <a:prstGeom prst="rect">
            <a:avLst/>
          </a:prstGeom>
        </p:spPr>
        <p:txBody>
          <a:bodyPr wrap="none">
            <a:spAutoFit/>
          </a:bodyPr>
          <a:lstStyle/>
          <a:p>
            <a:r>
              <a:rPr lang="ja-JP" altLang="en-US" sz="4800" b="1" dirty="0" smtClean="0">
                <a:latin typeface="メイリオ" pitchFamily="50" charset="-128"/>
                <a:ea typeface="メイリオ" pitchFamily="50" charset="-128"/>
                <a:cs typeface="メイリオ" pitchFamily="50" charset="-128"/>
              </a:rPr>
              <a:t>タグ検索</a:t>
            </a:r>
            <a:endParaRPr lang="ja-JP" altLang="en-US" sz="4800" b="1" dirty="0">
              <a:latin typeface="メイリオ" pitchFamily="50" charset="-128"/>
              <a:ea typeface="メイリオ" pitchFamily="50" charset="-128"/>
              <a:cs typeface="メイリオ" pitchFamily="50" charset="-128"/>
            </a:endParaRPr>
          </a:p>
        </p:txBody>
      </p:sp>
      <p:sp>
        <p:nvSpPr>
          <p:cNvPr id="22" name="正方形/長方形 21"/>
          <p:cNvSpPr/>
          <p:nvPr/>
        </p:nvSpPr>
        <p:spPr>
          <a:xfrm>
            <a:off x="1379542" y="5141729"/>
            <a:ext cx="3262432" cy="830997"/>
          </a:xfrm>
          <a:prstGeom prst="rect">
            <a:avLst/>
          </a:prstGeom>
        </p:spPr>
        <p:txBody>
          <a:bodyPr wrap="none">
            <a:spAutoFit/>
          </a:bodyPr>
          <a:lstStyle/>
          <a:p>
            <a:r>
              <a:rPr lang="ja-JP" altLang="en-US" sz="4800" b="1" dirty="0" smtClean="0">
                <a:latin typeface="メイリオ" pitchFamily="50" charset="-128"/>
                <a:ea typeface="メイリオ" pitchFamily="50" charset="-128"/>
                <a:cs typeface="メイリオ" pitchFamily="50" charset="-128"/>
              </a:rPr>
              <a:t>ランキング</a:t>
            </a:r>
            <a:endParaRPr lang="ja-JP" altLang="en-US" sz="4800" b="1" dirty="0">
              <a:latin typeface="メイリオ" pitchFamily="50" charset="-128"/>
              <a:ea typeface="メイリオ" pitchFamily="50" charset="-128"/>
              <a:cs typeface="メイリオ" pitchFamily="50" charset="-128"/>
            </a:endParaRPr>
          </a:p>
        </p:txBody>
      </p:sp>
      <p:pic>
        <p:nvPicPr>
          <p:cNvPr id="16386" name="Picture 2" descr="pointing, right icon"/>
          <p:cNvPicPr>
            <a:picLocks noChangeAspect="1" noChangeArrowheads="1"/>
          </p:cNvPicPr>
          <p:nvPr/>
        </p:nvPicPr>
        <p:blipFill>
          <a:blip r:embed="rId3" cstate="print"/>
          <a:srcRect/>
          <a:stretch>
            <a:fillRect/>
          </a:stretch>
        </p:blipFill>
        <p:spPr bwMode="auto">
          <a:xfrm>
            <a:off x="766108" y="1916832"/>
            <a:ext cx="388145" cy="371973"/>
          </a:xfrm>
          <a:prstGeom prst="rect">
            <a:avLst/>
          </a:prstGeom>
          <a:noFill/>
        </p:spPr>
      </p:pic>
      <p:pic>
        <p:nvPicPr>
          <p:cNvPr id="26" name="Picture 2" descr="pointing, right icon"/>
          <p:cNvPicPr>
            <a:picLocks noChangeAspect="1" noChangeArrowheads="1"/>
          </p:cNvPicPr>
          <p:nvPr/>
        </p:nvPicPr>
        <p:blipFill>
          <a:blip r:embed="rId3" cstate="print"/>
          <a:srcRect/>
          <a:stretch>
            <a:fillRect/>
          </a:stretch>
        </p:blipFill>
        <p:spPr bwMode="auto">
          <a:xfrm>
            <a:off x="766108" y="3617148"/>
            <a:ext cx="388145" cy="371973"/>
          </a:xfrm>
          <a:prstGeom prst="rect">
            <a:avLst/>
          </a:prstGeom>
          <a:noFill/>
        </p:spPr>
      </p:pic>
      <p:pic>
        <p:nvPicPr>
          <p:cNvPr id="27" name="Picture 2" descr="pointing, right icon"/>
          <p:cNvPicPr>
            <a:picLocks noChangeAspect="1" noChangeArrowheads="1"/>
          </p:cNvPicPr>
          <p:nvPr/>
        </p:nvPicPr>
        <p:blipFill>
          <a:blip r:embed="rId3" cstate="print"/>
          <a:srcRect/>
          <a:stretch>
            <a:fillRect/>
          </a:stretch>
        </p:blipFill>
        <p:spPr bwMode="auto">
          <a:xfrm>
            <a:off x="758495" y="5345340"/>
            <a:ext cx="388145" cy="371973"/>
          </a:xfrm>
          <a:prstGeom prst="rect">
            <a:avLst/>
          </a:prstGeom>
          <a:noFill/>
        </p:spPr>
      </p:pic>
      <p:sp>
        <p:nvSpPr>
          <p:cNvPr id="16" name="正方形/長方形 15"/>
          <p:cNvSpPr/>
          <p:nvPr/>
        </p:nvSpPr>
        <p:spPr>
          <a:xfrm>
            <a:off x="1414963" y="2132856"/>
            <a:ext cx="5955476" cy="954107"/>
          </a:xfrm>
          <a:prstGeom prst="rect">
            <a:avLst/>
          </a:prstGeom>
        </p:spPr>
        <p:txBody>
          <a:bodyPr wrap="none">
            <a:spAutoFit/>
          </a:bodyPr>
          <a:lstStyle/>
          <a:p>
            <a:pPr>
              <a:lnSpc>
                <a:spcPct val="200000"/>
              </a:lnSpc>
            </a:pPr>
            <a:r>
              <a:rPr lang="ja-JP" altLang="en-US" sz="2800" b="1" dirty="0">
                <a:latin typeface="HG丸ｺﾞｼｯｸM-PRO" pitchFamily="50" charset="-128"/>
                <a:ea typeface="HG丸ｺﾞｼｯｸM-PRO" pitchFamily="50" charset="-128"/>
              </a:rPr>
              <a:t>タイトルと説明文から</a:t>
            </a:r>
            <a:r>
              <a:rPr lang="ja-JP" altLang="en-US" sz="2800" b="1" dirty="0" smtClean="0">
                <a:latin typeface="HG丸ｺﾞｼｯｸM-PRO" pitchFamily="50" charset="-128"/>
                <a:ea typeface="HG丸ｺﾞｼｯｸM-PRO" pitchFamily="50" charset="-128"/>
              </a:rPr>
              <a:t>の検索絞込み</a:t>
            </a:r>
            <a:endParaRPr lang="en-US" altLang="ja-JP" sz="2800" b="1" dirty="0" smtClean="0">
              <a:latin typeface="HG丸ｺﾞｼｯｸM-PRO" pitchFamily="50" charset="-128"/>
              <a:ea typeface="HG丸ｺﾞｼｯｸM-PRO" pitchFamily="50" charset="-128"/>
            </a:endParaRPr>
          </a:p>
        </p:txBody>
      </p:sp>
      <p:sp>
        <p:nvSpPr>
          <p:cNvPr id="23" name="正方形/長方形 22"/>
          <p:cNvSpPr/>
          <p:nvPr/>
        </p:nvSpPr>
        <p:spPr>
          <a:xfrm>
            <a:off x="1433840" y="3861048"/>
            <a:ext cx="6316153" cy="954107"/>
          </a:xfrm>
          <a:prstGeom prst="rect">
            <a:avLst/>
          </a:prstGeom>
        </p:spPr>
        <p:txBody>
          <a:bodyPr wrap="none">
            <a:spAutoFit/>
          </a:bodyPr>
          <a:lstStyle/>
          <a:p>
            <a:pPr>
              <a:lnSpc>
                <a:spcPct val="200000"/>
              </a:lnSpc>
            </a:pPr>
            <a:r>
              <a:rPr lang="ja-JP" altLang="en-US" sz="2800" b="1" dirty="0" smtClean="0">
                <a:latin typeface="HG丸ｺﾞｼｯｸM-PRO" pitchFamily="50" charset="-128"/>
                <a:ea typeface="HG丸ｺﾞｼｯｸM-PRO" pitchFamily="50" charset="-128"/>
              </a:rPr>
              <a:t>利用者が付けたタグからの検索絞込み</a:t>
            </a:r>
            <a:endParaRPr lang="en-US" altLang="ja-JP" sz="2800" b="1" dirty="0" smtClean="0">
              <a:latin typeface="HG丸ｺﾞｼｯｸM-PRO" pitchFamily="50" charset="-128"/>
              <a:ea typeface="HG丸ｺﾞｼｯｸM-PRO" pitchFamily="50" charset="-128"/>
            </a:endParaRPr>
          </a:p>
        </p:txBody>
      </p:sp>
      <p:sp>
        <p:nvSpPr>
          <p:cNvPr id="24" name="正方形/長方形 23"/>
          <p:cNvSpPr/>
          <p:nvPr/>
        </p:nvSpPr>
        <p:spPr>
          <a:xfrm>
            <a:off x="1438817" y="5517232"/>
            <a:ext cx="6316153" cy="954107"/>
          </a:xfrm>
          <a:prstGeom prst="rect">
            <a:avLst/>
          </a:prstGeom>
        </p:spPr>
        <p:txBody>
          <a:bodyPr wrap="none">
            <a:spAutoFit/>
          </a:bodyPr>
          <a:lstStyle/>
          <a:p>
            <a:pPr>
              <a:lnSpc>
                <a:spcPct val="200000"/>
              </a:lnSpc>
            </a:pPr>
            <a:r>
              <a:rPr lang="ja-JP" altLang="en-US" sz="2800" b="1" dirty="0">
                <a:latin typeface="HG丸ｺﾞｼｯｸM-PRO" pitchFamily="50" charset="-128"/>
                <a:ea typeface="HG丸ｺﾞｼｯｸM-PRO" pitchFamily="50" charset="-128"/>
              </a:rPr>
              <a:t>再生数</a:t>
            </a:r>
            <a:r>
              <a:rPr lang="ja-JP" altLang="en-US" sz="2800" b="1" dirty="0" smtClean="0">
                <a:latin typeface="HG丸ｺﾞｼｯｸM-PRO" pitchFamily="50" charset="-128"/>
                <a:ea typeface="HG丸ｺﾞｼｯｸM-PRO" pitchFamily="50" charset="-128"/>
              </a:rPr>
              <a:t>やコメント数によるランキング</a:t>
            </a:r>
            <a:endParaRPr lang="en-US" altLang="ja-JP" sz="2800" b="1" dirty="0" smtClean="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159553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386"/>
                                        </p:tgtEl>
                                      </p:cBhvr>
                                    </p:animEffect>
                                    <p:set>
                                      <p:cBhvr>
                                        <p:cTn id="7" dur="1" fill="hold">
                                          <p:stCondLst>
                                            <p:cond delay="499"/>
                                          </p:stCondLst>
                                        </p:cTn>
                                        <p:tgtEl>
                                          <p:spTgt spid="1638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16"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11660" y="2459504"/>
            <a:ext cx="6120680" cy="1938992"/>
          </a:xfrm>
          <a:prstGeom prst="rect">
            <a:avLst/>
          </a:prstGeom>
          <a:noFill/>
        </p:spPr>
        <p:txBody>
          <a:bodyPr wrap="square" rtlCol="0">
            <a:spAutoFit/>
          </a:bodyPr>
          <a:lstStyle/>
          <a:p>
            <a:r>
              <a:rPr kumimoji="1" lang="ja-JP" altLang="en-US" sz="6000" b="1" dirty="0" smtClean="0">
                <a:latin typeface="メイリオ" pitchFamily="50" charset="-128"/>
                <a:ea typeface="メイリオ" pitchFamily="50" charset="-128"/>
                <a:cs typeface="メイリオ" pitchFamily="50" charset="-128"/>
              </a:rPr>
              <a:t>ここから質問用スライド</a:t>
            </a:r>
            <a:endParaRPr kumimoji="1" lang="ja-JP" altLang="en-US" sz="6000" b="1" dirty="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6311359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457200" y="2960948"/>
            <a:ext cx="8229600" cy="936104"/>
          </a:xfrm>
        </p:spPr>
        <p:txBody>
          <a:bodyPr anchor="ctr" anchorCtr="1">
            <a:normAutofit/>
          </a:bodyPr>
          <a:lstStyle/>
          <a:p>
            <a:pPr algn="ctr">
              <a:buNone/>
            </a:pPr>
            <a:r>
              <a:rPr lang="ja-JP" altLang="en-US" dirty="0" smtClean="0">
                <a:latin typeface="HG丸ｺﾞｼｯｸM-PRO" pitchFamily="50" charset="-128"/>
                <a:ea typeface="HG丸ｺﾞｼｯｸM-PRO" pitchFamily="50" charset="-128"/>
              </a:rPr>
              <a:t>ご清聴ありがとうございました。</a:t>
            </a:r>
            <a:endParaRPr kumimoji="1" lang="ja-JP" altLang="en-US"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32208006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579038">
            <a:off x="6414180" y="3861048"/>
            <a:ext cx="3705944" cy="3705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683568" y="622429"/>
            <a:ext cx="4536504"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タグ検索の問題点</a:t>
            </a:r>
            <a:r>
              <a:rPr lang="en-US" altLang="ja-JP" sz="3600" u="sng" dirty="0" smtClean="0">
                <a:latin typeface="HG丸ｺﾞｼｯｸM-PRO" pitchFamily="50" charset="-128"/>
                <a:ea typeface="HG丸ｺﾞｼｯｸM-PRO" pitchFamily="50" charset="-128"/>
              </a:rPr>
              <a:t>1</a:t>
            </a:r>
            <a:endParaRPr kumimoji="1" lang="ja-JP" altLang="en-US" sz="3600" u="sng" dirty="0">
              <a:latin typeface="HG丸ｺﾞｼｯｸM-PRO" pitchFamily="50" charset="-128"/>
              <a:ea typeface="HG丸ｺﾞｼｯｸM-PRO" pitchFamily="50" charset="-128"/>
            </a:endParaRPr>
          </a:p>
        </p:txBody>
      </p:sp>
      <p:graphicFrame>
        <p:nvGraphicFramePr>
          <p:cNvPr id="31" name="グラフ 30"/>
          <p:cNvGraphicFramePr>
            <a:graphicFrameLocks/>
          </p:cNvGraphicFramePr>
          <p:nvPr>
            <p:extLst>
              <p:ext uri="{D42A27DB-BD31-4B8C-83A1-F6EECF244321}">
                <p14:modId xmlns:p14="http://schemas.microsoft.com/office/powerpoint/2010/main" val="446131969"/>
              </p:ext>
            </p:extLst>
          </p:nvPr>
        </p:nvGraphicFramePr>
        <p:xfrm>
          <a:off x="1228750" y="2924944"/>
          <a:ext cx="6686500" cy="3529980"/>
        </p:xfrm>
        <a:graphic>
          <a:graphicData uri="http://schemas.openxmlformats.org/drawingml/2006/chart">
            <c:chart xmlns:c="http://schemas.openxmlformats.org/drawingml/2006/chart" xmlns:r="http://schemas.openxmlformats.org/officeDocument/2006/relationships" r:id="rId4"/>
          </a:graphicData>
        </a:graphic>
      </p:graphicFrame>
      <p:sp>
        <p:nvSpPr>
          <p:cNvPr id="3" name="角丸四角形 2"/>
          <p:cNvSpPr/>
          <p:nvPr/>
        </p:nvSpPr>
        <p:spPr>
          <a:xfrm>
            <a:off x="5940152" y="2996952"/>
            <a:ext cx="1512168" cy="1141854"/>
          </a:xfrm>
          <a:prstGeom prst="round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53480" y="1628800"/>
            <a:ext cx="7037041" cy="830997"/>
          </a:xfrm>
          <a:prstGeom prst="rect">
            <a:avLst/>
          </a:prstGeom>
        </p:spPr>
        <p:txBody>
          <a:bodyPr wrap="square">
            <a:spAutoFit/>
          </a:bodyPr>
          <a:lstStyle/>
          <a:p>
            <a:pPr algn="ctr"/>
            <a:r>
              <a:rPr lang="en-US" altLang="ja-JP" sz="4800" b="1" dirty="0" smtClean="0">
                <a:solidFill>
                  <a:srgbClr val="FF0000"/>
                </a:solidFill>
                <a:latin typeface="メイリオ" pitchFamily="50" charset="-128"/>
                <a:ea typeface="メイリオ" pitchFamily="50" charset="-128"/>
                <a:cs typeface="メイリオ" pitchFamily="50" charset="-128"/>
              </a:rPr>
              <a:t>90</a:t>
            </a:r>
            <a:r>
              <a:rPr lang="ja-JP" altLang="en-US" sz="4800" b="1" dirty="0" smtClean="0">
                <a:solidFill>
                  <a:srgbClr val="FF0000"/>
                </a:solidFill>
                <a:latin typeface="メイリオ" pitchFamily="50" charset="-128"/>
                <a:ea typeface="メイリオ" pitchFamily="50" charset="-128"/>
                <a:cs typeface="メイリオ" pitchFamily="50" charset="-128"/>
              </a:rPr>
              <a:t>％が出現回数</a:t>
            </a:r>
            <a:r>
              <a:rPr lang="en-US" altLang="ja-JP" sz="4800" b="1" dirty="0" smtClean="0">
                <a:solidFill>
                  <a:srgbClr val="FF0000"/>
                </a:solidFill>
                <a:latin typeface="メイリオ" pitchFamily="50" charset="-128"/>
                <a:ea typeface="メイリオ" pitchFamily="50" charset="-128"/>
                <a:cs typeface="メイリオ" pitchFamily="50" charset="-128"/>
              </a:rPr>
              <a:t>10</a:t>
            </a:r>
            <a:r>
              <a:rPr lang="ja-JP" altLang="en-US" sz="4800" b="1" dirty="0" smtClean="0">
                <a:solidFill>
                  <a:srgbClr val="FF0000"/>
                </a:solidFill>
                <a:latin typeface="メイリオ" pitchFamily="50" charset="-128"/>
                <a:ea typeface="メイリオ" pitchFamily="50" charset="-128"/>
                <a:cs typeface="メイリオ" pitchFamily="50" charset="-128"/>
              </a:rPr>
              <a:t>未満</a:t>
            </a:r>
            <a:endParaRPr lang="ja-JP" altLang="en-US" sz="4800" b="1" dirty="0">
              <a:solidFill>
                <a:srgbClr val="FF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1756369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83568" y="404664"/>
            <a:ext cx="5904656"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ニコニコ動画におけるタグ</a:t>
            </a:r>
            <a:endParaRPr kumimoji="1" lang="ja-JP" altLang="en-US" sz="3600" u="sng" dirty="0">
              <a:latin typeface="HG丸ｺﾞｼｯｸM-PRO" pitchFamily="50" charset="-128"/>
              <a:ea typeface="HG丸ｺﾞｼｯｸM-PRO" pitchFamily="50" charset="-128"/>
            </a:endParaRPr>
          </a:p>
        </p:txBody>
      </p:sp>
      <p:pic>
        <p:nvPicPr>
          <p:cNvPr id="7170" name="Picture 2" descr="C:\Users\tomonori\Desktop\卒業論文SET\nico_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393" y="1988840"/>
            <a:ext cx="6414293" cy="1687582"/>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tomonori\Desktop\卒業論文SET\daihyak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800" y="5049217"/>
            <a:ext cx="5009480" cy="1476127"/>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1331640" y="1475492"/>
            <a:ext cx="7704856" cy="400110"/>
          </a:xfrm>
          <a:prstGeom prst="rect">
            <a:avLst/>
          </a:prstGeom>
        </p:spPr>
        <p:txBody>
          <a:bodyPr wrap="square">
            <a:spAutoFit/>
          </a:bodyPr>
          <a:lstStyle/>
          <a:p>
            <a:r>
              <a:rPr lang="ja-JP" altLang="en-US" sz="2000" dirty="0">
                <a:latin typeface="HG丸ｺﾞｼｯｸM-PRO" pitchFamily="50" charset="-128"/>
                <a:ea typeface="HG丸ｺﾞｼｯｸM-PRO" pitchFamily="50" charset="-128"/>
              </a:rPr>
              <a:t>一つの動画に対して最大１０個までタグを付けることができる</a:t>
            </a:r>
            <a:endParaRPr lang="en-US" altLang="ja-JP" sz="2000" dirty="0">
              <a:latin typeface="HG丸ｺﾞｼｯｸM-PRO" pitchFamily="50" charset="-128"/>
              <a:ea typeface="HG丸ｺﾞｼｯｸM-PRO" pitchFamily="50" charset="-128"/>
            </a:endParaRPr>
          </a:p>
        </p:txBody>
      </p:sp>
      <p:sp>
        <p:nvSpPr>
          <p:cNvPr id="4" name="正方形/長方形 3"/>
          <p:cNvSpPr/>
          <p:nvPr/>
        </p:nvSpPr>
        <p:spPr>
          <a:xfrm>
            <a:off x="1331640" y="4221088"/>
            <a:ext cx="7848872" cy="707886"/>
          </a:xfrm>
          <a:prstGeom prst="rect">
            <a:avLst/>
          </a:prstGeom>
        </p:spPr>
        <p:txBody>
          <a:bodyPr wrap="square">
            <a:spAutoFit/>
          </a:bodyPr>
          <a:lstStyle/>
          <a:p>
            <a:r>
              <a:rPr lang="ja-JP" altLang="en-US" sz="2000" dirty="0">
                <a:latin typeface="HG丸ｺﾞｼｯｸM-PRO" pitchFamily="50" charset="-128"/>
                <a:ea typeface="HG丸ｺﾞｼｯｸM-PRO" pitchFamily="50" charset="-128"/>
              </a:rPr>
              <a:t>ニコニコ大百科と呼ばれるオンライン大百科と連携して</a:t>
            </a:r>
            <a:r>
              <a:rPr lang="ja-JP" altLang="en-US" sz="2000" dirty="0" smtClean="0">
                <a:latin typeface="HG丸ｺﾞｼｯｸM-PRO" pitchFamily="50" charset="-128"/>
                <a:ea typeface="HG丸ｺﾞｼｯｸM-PRO" pitchFamily="50" charset="-128"/>
              </a:rPr>
              <a:t>おり，</a:t>
            </a:r>
            <a:endParaRPr lang="en-US" altLang="ja-JP" sz="2000" dirty="0" smtClean="0">
              <a:latin typeface="HG丸ｺﾞｼｯｸM-PRO" pitchFamily="50" charset="-128"/>
              <a:ea typeface="HG丸ｺﾞｼｯｸM-PRO" pitchFamily="50" charset="-128"/>
            </a:endParaRPr>
          </a:p>
          <a:p>
            <a:r>
              <a:rPr lang="ja-JP" altLang="en-US" sz="2000" dirty="0" smtClean="0">
                <a:latin typeface="HG丸ｺﾞｼｯｸM-PRO" pitchFamily="50" charset="-128"/>
                <a:ea typeface="HG丸ｺﾞｼｯｸM-PRO" pitchFamily="50" charset="-128"/>
              </a:rPr>
              <a:t>タグ</a:t>
            </a:r>
            <a:r>
              <a:rPr lang="ja-JP" altLang="en-US" sz="2000" dirty="0">
                <a:latin typeface="HG丸ｺﾞｼｯｸM-PRO" pitchFamily="50" charset="-128"/>
                <a:ea typeface="HG丸ｺﾞｼｯｸM-PRO" pitchFamily="50" charset="-128"/>
              </a:rPr>
              <a:t>の詳細を知ることができる</a:t>
            </a:r>
            <a:endParaRPr lang="en-US" altLang="ja-JP" sz="2000" dirty="0">
              <a:latin typeface="HG丸ｺﾞｼｯｸM-PRO" pitchFamily="50" charset="-128"/>
              <a:ea typeface="HG丸ｺﾞｼｯｸM-PRO" pitchFamily="50" charset="-128"/>
            </a:endParaRPr>
          </a:p>
        </p:txBody>
      </p:sp>
      <p:pic>
        <p:nvPicPr>
          <p:cNvPr id="7" name="Picture 2" descr="pointing, right icon"/>
          <p:cNvPicPr>
            <a:picLocks noChangeAspect="1" noChangeArrowheads="1"/>
          </p:cNvPicPr>
          <p:nvPr/>
        </p:nvPicPr>
        <p:blipFill>
          <a:blip r:embed="rId5" cstate="print"/>
          <a:srcRect/>
          <a:stretch>
            <a:fillRect/>
          </a:stretch>
        </p:blipFill>
        <p:spPr bwMode="auto">
          <a:xfrm>
            <a:off x="819277" y="1484784"/>
            <a:ext cx="388145" cy="371973"/>
          </a:xfrm>
          <a:prstGeom prst="rect">
            <a:avLst/>
          </a:prstGeom>
          <a:noFill/>
        </p:spPr>
      </p:pic>
      <p:pic>
        <p:nvPicPr>
          <p:cNvPr id="8" name="Picture 2" descr="pointing, right icon"/>
          <p:cNvPicPr>
            <a:picLocks noChangeAspect="1" noChangeArrowheads="1"/>
          </p:cNvPicPr>
          <p:nvPr/>
        </p:nvPicPr>
        <p:blipFill>
          <a:blip r:embed="rId5" cstate="print"/>
          <a:srcRect/>
          <a:stretch>
            <a:fillRect/>
          </a:stretch>
        </p:blipFill>
        <p:spPr bwMode="auto">
          <a:xfrm>
            <a:off x="819277" y="4244194"/>
            <a:ext cx="388145" cy="371973"/>
          </a:xfrm>
          <a:prstGeom prst="rect">
            <a:avLst/>
          </a:prstGeom>
          <a:noFill/>
        </p:spPr>
      </p:pic>
    </p:spTree>
    <p:extLst>
      <p:ext uri="{BB962C8B-B14F-4D97-AF65-F5344CB8AC3E}">
        <p14:creationId xmlns:p14="http://schemas.microsoft.com/office/powerpoint/2010/main" val="7122513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581660089"/>
              </p:ext>
            </p:extLst>
          </p:nvPr>
        </p:nvGraphicFramePr>
        <p:xfrm>
          <a:off x="827584" y="1340768"/>
          <a:ext cx="7848872" cy="5329386"/>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p:cNvSpPr txBox="1"/>
          <p:nvPr/>
        </p:nvSpPr>
        <p:spPr>
          <a:xfrm>
            <a:off x="683568" y="404664"/>
            <a:ext cx="4464496" cy="646331"/>
          </a:xfrm>
          <a:prstGeom prst="rect">
            <a:avLst/>
          </a:prstGeom>
          <a:noFill/>
        </p:spPr>
        <p:txBody>
          <a:bodyPr wrap="square" rtlCol="0">
            <a:spAutoFit/>
          </a:bodyPr>
          <a:lstStyle/>
          <a:p>
            <a:r>
              <a:rPr lang="ja-JP" altLang="en-US" sz="3600" u="sng" dirty="0">
                <a:latin typeface="HG丸ｺﾞｼｯｸM-PRO" pitchFamily="50" charset="-128"/>
                <a:ea typeface="HG丸ｺﾞｼｯｸM-PRO" pitchFamily="50" charset="-128"/>
              </a:rPr>
              <a:t>タグの解析</a:t>
            </a:r>
            <a:endParaRPr kumimoji="1" lang="ja-JP" altLang="en-US" sz="3600" u="sng" dirty="0">
              <a:latin typeface="HG丸ｺﾞｼｯｸM-PRO" pitchFamily="50" charset="-128"/>
              <a:ea typeface="HG丸ｺﾞｼｯｸM-PRO" pitchFamily="50" charset="-128"/>
            </a:endParaRPr>
          </a:p>
        </p:txBody>
      </p:sp>
      <p:sp>
        <p:nvSpPr>
          <p:cNvPr id="4" name="下矢印 3"/>
          <p:cNvSpPr/>
          <p:nvPr/>
        </p:nvSpPr>
        <p:spPr>
          <a:xfrm>
            <a:off x="7812360" y="1772816"/>
            <a:ext cx="864096" cy="9361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55222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19" descr="alert, attention, exclamation, monotone icon"/>
          <p:cNvPicPr>
            <a:picLocks noChangeAspect="1" noChangeArrowheads="1"/>
          </p:cNvPicPr>
          <p:nvPr/>
        </p:nvPicPr>
        <p:blipFill>
          <a:blip r:embed="rId3" cstate="print"/>
          <a:srcRect/>
          <a:stretch>
            <a:fillRect/>
          </a:stretch>
        </p:blipFill>
        <p:spPr bwMode="auto">
          <a:xfrm>
            <a:off x="3792612" y="4979640"/>
            <a:ext cx="609600" cy="609600"/>
          </a:xfrm>
          <a:prstGeom prst="rect">
            <a:avLst/>
          </a:prstGeom>
          <a:noFill/>
        </p:spPr>
      </p:pic>
      <p:pic>
        <p:nvPicPr>
          <p:cNvPr id="51" name="Picture 19" descr="alert, attention, exclamation, monotone icon"/>
          <p:cNvPicPr>
            <a:picLocks noChangeAspect="1" noChangeArrowheads="1"/>
          </p:cNvPicPr>
          <p:nvPr/>
        </p:nvPicPr>
        <p:blipFill>
          <a:blip r:embed="rId3" cstate="print"/>
          <a:srcRect/>
          <a:stretch>
            <a:fillRect/>
          </a:stretch>
        </p:blipFill>
        <p:spPr bwMode="auto">
          <a:xfrm>
            <a:off x="2280444" y="3836020"/>
            <a:ext cx="609600" cy="609600"/>
          </a:xfrm>
          <a:prstGeom prst="rect">
            <a:avLst/>
          </a:prstGeom>
          <a:noFill/>
        </p:spPr>
      </p:pic>
      <p:pic>
        <p:nvPicPr>
          <p:cNvPr id="34835" name="Picture 19" descr="alert, attention, exclamation, monotone icon"/>
          <p:cNvPicPr>
            <a:picLocks noChangeAspect="1" noChangeArrowheads="1"/>
          </p:cNvPicPr>
          <p:nvPr/>
        </p:nvPicPr>
        <p:blipFill>
          <a:blip r:embed="rId3" cstate="print"/>
          <a:srcRect/>
          <a:stretch>
            <a:fillRect/>
          </a:stretch>
        </p:blipFill>
        <p:spPr bwMode="auto">
          <a:xfrm>
            <a:off x="971600" y="2663056"/>
            <a:ext cx="609600" cy="609600"/>
          </a:xfrm>
          <a:prstGeom prst="rect">
            <a:avLst/>
          </a:prstGeom>
          <a:noFill/>
        </p:spPr>
      </p:pic>
      <p:sp>
        <p:nvSpPr>
          <p:cNvPr id="2" name="テキスト ボックス 1"/>
          <p:cNvSpPr txBox="1"/>
          <p:nvPr/>
        </p:nvSpPr>
        <p:spPr>
          <a:xfrm>
            <a:off x="683568" y="622429"/>
            <a:ext cx="3600400"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タグ検索</a:t>
            </a:r>
            <a:endParaRPr kumimoji="1" lang="ja-JP" altLang="en-US" sz="3600" u="sng" dirty="0">
              <a:latin typeface="HG丸ｺﾞｼｯｸM-PRO" pitchFamily="50" charset="-128"/>
              <a:ea typeface="HG丸ｺﾞｼｯｸM-PRO" pitchFamily="50" charset="-128"/>
            </a:endParaRPr>
          </a:p>
        </p:txBody>
      </p:sp>
      <p:sp>
        <p:nvSpPr>
          <p:cNvPr id="20" name="テキスト ボックス 19"/>
          <p:cNvSpPr txBox="1"/>
          <p:nvPr/>
        </p:nvSpPr>
        <p:spPr>
          <a:xfrm>
            <a:off x="755576" y="1772816"/>
            <a:ext cx="7128792" cy="461665"/>
          </a:xfrm>
          <a:prstGeom prst="rect">
            <a:avLst/>
          </a:prstGeom>
          <a:noFill/>
        </p:spPr>
        <p:txBody>
          <a:bodyPr wrap="square" rtlCol="0">
            <a:spAutoFit/>
          </a:bodyPr>
          <a:lstStyle/>
          <a:p>
            <a:r>
              <a:rPr kumimoji="1" lang="ja-JP" altLang="en-US" sz="2400" dirty="0" smtClean="0">
                <a:latin typeface="HG丸ｺﾞｼｯｸM-PRO" pitchFamily="50" charset="-128"/>
                <a:ea typeface="HG丸ｺﾞｼｯｸM-PRO" pitchFamily="50" charset="-128"/>
              </a:rPr>
              <a:t>動画へのタグ付け</a:t>
            </a:r>
            <a:r>
              <a:rPr lang="ja-JP" altLang="en-US" sz="2400" dirty="0" smtClean="0">
                <a:latin typeface="HG丸ｺﾞｼｯｸM-PRO" pitchFamily="50" charset="-128"/>
                <a:ea typeface="HG丸ｺﾞｼｯｸM-PRO" pitchFamily="50" charset="-128"/>
              </a:rPr>
              <a:t>は利用者が自由に行える</a:t>
            </a:r>
            <a:endParaRPr kumimoji="1" lang="ja-JP" altLang="en-US" sz="2400" dirty="0">
              <a:latin typeface="HG丸ｺﾞｼｯｸM-PRO" pitchFamily="50" charset="-128"/>
              <a:ea typeface="HG丸ｺﾞｼｯｸM-PRO" pitchFamily="50" charset="-128"/>
            </a:endParaRPr>
          </a:p>
        </p:txBody>
      </p:sp>
      <p:sp>
        <p:nvSpPr>
          <p:cNvPr id="16" name="正方形/長方形 15"/>
          <p:cNvSpPr/>
          <p:nvPr/>
        </p:nvSpPr>
        <p:spPr>
          <a:xfrm>
            <a:off x="1689353" y="2348880"/>
            <a:ext cx="3892412" cy="900246"/>
          </a:xfrm>
          <a:prstGeom prst="rect">
            <a:avLst/>
          </a:prstGeom>
        </p:spPr>
        <p:txBody>
          <a:bodyPr wrap="none">
            <a:spAutoFit/>
          </a:bodyPr>
          <a:lstStyle/>
          <a:p>
            <a:pPr>
              <a:lnSpc>
                <a:spcPct val="200000"/>
              </a:lnSpc>
            </a:pPr>
            <a:r>
              <a:rPr lang="ja-JP" altLang="en-US" sz="3200" b="1" dirty="0" smtClean="0">
                <a:latin typeface="HG丸ｺﾞｼｯｸM-PRO" pitchFamily="50" charset="-128"/>
                <a:ea typeface="HG丸ｺﾞｼｯｸM-PRO" pitchFamily="50" charset="-128"/>
              </a:rPr>
              <a:t>動画に無関係なタグ</a:t>
            </a:r>
            <a:endParaRPr lang="en-US" altLang="ja-JP" sz="3200" b="1" dirty="0" smtClean="0">
              <a:latin typeface="HG丸ｺﾞｼｯｸM-PRO" pitchFamily="50" charset="-128"/>
              <a:ea typeface="HG丸ｺﾞｼｯｸM-PRO" pitchFamily="50" charset="-128"/>
            </a:endParaRPr>
          </a:p>
        </p:txBody>
      </p:sp>
      <p:sp>
        <p:nvSpPr>
          <p:cNvPr id="17" name="正方形/長方形 16"/>
          <p:cNvSpPr/>
          <p:nvPr/>
        </p:nvSpPr>
        <p:spPr>
          <a:xfrm>
            <a:off x="3024986" y="3861048"/>
            <a:ext cx="3892412" cy="584775"/>
          </a:xfrm>
          <a:prstGeom prst="rect">
            <a:avLst/>
          </a:prstGeom>
        </p:spPr>
        <p:txBody>
          <a:bodyPr wrap="none">
            <a:spAutoFit/>
          </a:bodyPr>
          <a:lstStyle/>
          <a:p>
            <a:r>
              <a:rPr lang="ja-JP" altLang="en-US" sz="3200" b="1" dirty="0" smtClean="0">
                <a:latin typeface="HG丸ｺﾞｼｯｸM-PRO" pitchFamily="50" charset="-128"/>
                <a:ea typeface="HG丸ｺﾞｼｯｸM-PRO" pitchFamily="50" charset="-128"/>
              </a:rPr>
              <a:t>動画を説明するタグ</a:t>
            </a:r>
            <a:endParaRPr lang="ja-JP" altLang="en-US" sz="3200" b="1" dirty="0"/>
          </a:p>
        </p:txBody>
      </p:sp>
      <p:sp>
        <p:nvSpPr>
          <p:cNvPr id="18" name="正方形/長方形 17"/>
          <p:cNvSpPr/>
          <p:nvPr/>
        </p:nvSpPr>
        <p:spPr>
          <a:xfrm>
            <a:off x="4484891" y="4653136"/>
            <a:ext cx="2656496" cy="1077218"/>
          </a:xfrm>
          <a:prstGeom prst="rect">
            <a:avLst/>
          </a:prstGeom>
        </p:spPr>
        <p:txBody>
          <a:bodyPr wrap="none">
            <a:spAutoFit/>
          </a:bodyPr>
          <a:lstStyle/>
          <a:p>
            <a:pPr>
              <a:lnSpc>
                <a:spcPct val="200000"/>
              </a:lnSpc>
            </a:pPr>
            <a:r>
              <a:rPr lang="ja-JP" altLang="en-US" sz="3200" b="1" dirty="0" smtClean="0">
                <a:latin typeface="HG丸ｺﾞｼｯｸM-PRO" pitchFamily="50" charset="-128"/>
                <a:ea typeface="HG丸ｺﾞｼｯｸM-PRO" pitchFamily="50" charset="-128"/>
              </a:rPr>
              <a:t>ネタ的なタグ</a:t>
            </a:r>
            <a:endParaRPr lang="ja-JP" altLang="en-US" sz="3200" b="1" dirty="0">
              <a:latin typeface="HG丸ｺﾞｼｯｸM-PRO" pitchFamily="50" charset="-128"/>
              <a:ea typeface="HG丸ｺﾞｼｯｸM-PRO" pitchFamily="50" charset="-128"/>
            </a:endParaRPr>
          </a:p>
        </p:txBody>
      </p:sp>
      <p:cxnSp>
        <p:nvCxnSpPr>
          <p:cNvPr id="37" name="直線コネクタ 36"/>
          <p:cNvCxnSpPr/>
          <p:nvPr/>
        </p:nvCxnSpPr>
        <p:spPr>
          <a:xfrm>
            <a:off x="899592" y="3272656"/>
            <a:ext cx="7128792" cy="0"/>
          </a:xfrm>
          <a:prstGeom prst="line">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0" name="直線コネクタ 39"/>
          <p:cNvCxnSpPr/>
          <p:nvPr/>
        </p:nvCxnSpPr>
        <p:spPr>
          <a:xfrm>
            <a:off x="2267744" y="4424784"/>
            <a:ext cx="5760640" cy="0"/>
          </a:xfrm>
          <a:prstGeom prst="line">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2" name="直線コネクタ 41"/>
          <p:cNvCxnSpPr/>
          <p:nvPr/>
        </p:nvCxnSpPr>
        <p:spPr>
          <a:xfrm flipV="1">
            <a:off x="3779912" y="5564212"/>
            <a:ext cx="4320480" cy="12700"/>
          </a:xfrm>
          <a:prstGeom prst="line">
            <a:avLst/>
          </a:prstGeom>
          <a:ln w="12700">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34832" name="Picture 16"/>
          <p:cNvPicPr>
            <a:picLocks noChangeAspect="1" noChangeArrowheads="1"/>
          </p:cNvPicPr>
          <p:nvPr/>
        </p:nvPicPr>
        <p:blipFill>
          <a:blip r:embed="rId4" cstate="print"/>
          <a:srcRect/>
          <a:stretch>
            <a:fillRect/>
          </a:stretch>
        </p:blipFill>
        <p:spPr bwMode="auto">
          <a:xfrm>
            <a:off x="971600" y="2708920"/>
            <a:ext cx="537592" cy="537592"/>
          </a:xfrm>
          <a:prstGeom prst="rect">
            <a:avLst/>
          </a:prstGeom>
          <a:noFill/>
          <a:ln w="9525">
            <a:noFill/>
            <a:miter lim="800000"/>
            <a:headEnd/>
            <a:tailEnd/>
          </a:ln>
        </p:spPr>
      </p:pic>
      <p:pic>
        <p:nvPicPr>
          <p:cNvPr id="48" name="Picture 16"/>
          <p:cNvPicPr>
            <a:picLocks noChangeAspect="1" noChangeArrowheads="1"/>
          </p:cNvPicPr>
          <p:nvPr/>
        </p:nvPicPr>
        <p:blipFill>
          <a:blip r:embed="rId4" cstate="print"/>
          <a:srcRect/>
          <a:stretch>
            <a:fillRect/>
          </a:stretch>
        </p:blipFill>
        <p:spPr bwMode="auto">
          <a:xfrm>
            <a:off x="2267744" y="3861048"/>
            <a:ext cx="537592" cy="537592"/>
          </a:xfrm>
          <a:prstGeom prst="rect">
            <a:avLst/>
          </a:prstGeom>
          <a:noFill/>
          <a:ln w="9525">
            <a:noFill/>
            <a:miter lim="800000"/>
            <a:headEnd/>
            <a:tailEnd/>
          </a:ln>
        </p:spPr>
      </p:pic>
      <p:pic>
        <p:nvPicPr>
          <p:cNvPr id="49" name="Picture 16"/>
          <p:cNvPicPr>
            <a:picLocks noChangeAspect="1" noChangeArrowheads="1"/>
          </p:cNvPicPr>
          <p:nvPr/>
        </p:nvPicPr>
        <p:blipFill>
          <a:blip r:embed="rId4" cstate="print"/>
          <a:srcRect/>
          <a:stretch>
            <a:fillRect/>
          </a:stretch>
        </p:blipFill>
        <p:spPr bwMode="auto">
          <a:xfrm>
            <a:off x="3779912" y="5013176"/>
            <a:ext cx="537592" cy="537592"/>
          </a:xfrm>
          <a:prstGeom prst="rect">
            <a:avLst/>
          </a:prstGeom>
          <a:noFill/>
          <a:ln w="9525">
            <a:noFill/>
            <a:miter lim="800000"/>
            <a:headEnd/>
            <a:tailEnd/>
          </a:ln>
        </p:spPr>
      </p:pic>
      <p:pic>
        <p:nvPicPr>
          <p:cNvPr id="34837" name="Picture 21"/>
          <p:cNvPicPr>
            <a:picLocks noChangeAspect="1" noChangeArrowheads="1"/>
          </p:cNvPicPr>
          <p:nvPr/>
        </p:nvPicPr>
        <p:blipFill>
          <a:blip r:embed="rId5" cstate="print"/>
          <a:srcRect/>
          <a:stretch>
            <a:fillRect/>
          </a:stretch>
        </p:blipFill>
        <p:spPr bwMode="auto">
          <a:xfrm>
            <a:off x="0" y="6237312"/>
            <a:ext cx="9144000" cy="620688"/>
          </a:xfrm>
          <a:prstGeom prst="rect">
            <a:avLst/>
          </a:prstGeom>
          <a:noFill/>
          <a:ln w="9525">
            <a:noFill/>
            <a:miter lim="800000"/>
            <a:headEnd/>
            <a:tailEnd/>
          </a:ln>
        </p:spPr>
      </p:pic>
    </p:spTree>
    <p:extLst>
      <p:ext uri="{BB962C8B-B14F-4D97-AF65-F5344CB8AC3E}">
        <p14:creationId xmlns:p14="http://schemas.microsoft.com/office/powerpoint/2010/main" val="26490726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39552" y="764704"/>
            <a:ext cx="7056784"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ニコニコ動画におけるタグの役割</a:t>
            </a:r>
            <a:endParaRPr kumimoji="1" lang="ja-JP" altLang="en-US" sz="3600" u="sng" dirty="0">
              <a:latin typeface="HG丸ｺﾞｼｯｸM-PRO" pitchFamily="50" charset="-128"/>
              <a:ea typeface="HG丸ｺﾞｼｯｸM-PRO" pitchFamily="50" charset="-128"/>
            </a:endParaRPr>
          </a:p>
        </p:txBody>
      </p:sp>
      <p:sp>
        <p:nvSpPr>
          <p:cNvPr id="21" name="テキスト ボックス 20"/>
          <p:cNvSpPr txBox="1"/>
          <p:nvPr/>
        </p:nvSpPr>
        <p:spPr>
          <a:xfrm>
            <a:off x="2233836" y="2276872"/>
            <a:ext cx="1800200" cy="1938992"/>
          </a:xfrm>
          <a:prstGeom prst="rect">
            <a:avLst/>
          </a:prstGeom>
          <a:noFill/>
        </p:spPr>
        <p:txBody>
          <a:bodyPr wrap="square" rtlCol="0">
            <a:spAutoFit/>
          </a:bodyPr>
          <a:lstStyle/>
          <a:p>
            <a:r>
              <a:rPr lang="ja-JP" altLang="en-US" sz="6000" b="1" dirty="0" smtClean="0">
                <a:latin typeface="メイリオ" pitchFamily="50" charset="-128"/>
                <a:ea typeface="メイリオ" pitchFamily="50" charset="-128"/>
              </a:rPr>
              <a:t>動画</a:t>
            </a:r>
            <a:endParaRPr lang="en-US" altLang="ja-JP" sz="6000" b="1" dirty="0" smtClean="0">
              <a:latin typeface="メイリオ" pitchFamily="50" charset="-128"/>
              <a:ea typeface="メイリオ" pitchFamily="50" charset="-128"/>
            </a:endParaRPr>
          </a:p>
          <a:p>
            <a:r>
              <a:rPr lang="ja-JP" altLang="en-US" sz="6000" b="1" dirty="0" smtClean="0">
                <a:latin typeface="メイリオ" pitchFamily="50" charset="-128"/>
                <a:ea typeface="メイリオ" pitchFamily="50" charset="-128"/>
              </a:rPr>
              <a:t>分類</a:t>
            </a:r>
            <a:endParaRPr lang="en-US" altLang="ja-JP" sz="6000" b="1" dirty="0" smtClean="0">
              <a:latin typeface="メイリオ" pitchFamily="50" charset="-128"/>
              <a:ea typeface="メイリオ" pitchFamily="50" charset="-128"/>
            </a:endParaRPr>
          </a:p>
        </p:txBody>
      </p:sp>
      <p:sp>
        <p:nvSpPr>
          <p:cNvPr id="7" name="テキスト ボックス 6"/>
          <p:cNvSpPr txBox="1"/>
          <p:nvPr/>
        </p:nvSpPr>
        <p:spPr>
          <a:xfrm>
            <a:off x="1331640" y="5047084"/>
            <a:ext cx="6480720" cy="830997"/>
          </a:xfrm>
          <a:prstGeom prst="rect">
            <a:avLst/>
          </a:prstGeom>
          <a:noFill/>
        </p:spPr>
        <p:txBody>
          <a:bodyPr wrap="square" rtlCol="0">
            <a:spAutoFit/>
          </a:bodyPr>
          <a:lstStyle/>
          <a:p>
            <a:pPr algn="ctr"/>
            <a:r>
              <a:rPr kumimoji="1" lang="ja-JP" altLang="en-US" sz="2400" dirty="0" smtClean="0">
                <a:latin typeface="HG丸ｺﾞｼｯｸM-PRO" pitchFamily="50" charset="-128"/>
                <a:ea typeface="HG丸ｺﾞｼｯｸM-PRO" pitchFamily="50" charset="-128"/>
              </a:rPr>
              <a:t>ネタ的なタグは動画分類には不適切だが</a:t>
            </a:r>
            <a:endParaRPr kumimoji="1" lang="en-US" altLang="ja-JP" sz="2400" dirty="0" smtClean="0">
              <a:latin typeface="HG丸ｺﾞｼｯｸM-PRO" pitchFamily="50" charset="-128"/>
              <a:ea typeface="HG丸ｺﾞｼｯｸM-PRO" pitchFamily="50" charset="-128"/>
            </a:endParaRPr>
          </a:p>
          <a:p>
            <a:pPr algn="ctr"/>
            <a:r>
              <a:rPr lang="ja-JP" altLang="en-US" sz="2400" dirty="0" smtClean="0">
                <a:latin typeface="HG丸ｺﾞｼｯｸM-PRO" pitchFamily="50" charset="-128"/>
                <a:ea typeface="HG丸ｺﾞｼｯｸM-PRO" pitchFamily="50" charset="-128"/>
              </a:rPr>
              <a:t>ニコニコ動画においては大事な要素</a:t>
            </a:r>
            <a:endParaRPr kumimoji="1" lang="en-US" altLang="ja-JP" sz="2400" dirty="0" smtClean="0">
              <a:latin typeface="HG丸ｺﾞｼｯｸM-PRO" pitchFamily="50" charset="-128"/>
              <a:ea typeface="HG丸ｺﾞｼｯｸM-PRO" pitchFamily="50" charset="-128"/>
            </a:endParaRPr>
          </a:p>
        </p:txBody>
      </p:sp>
      <p:sp>
        <p:nvSpPr>
          <p:cNvPr id="9" name="正方形/長方形 8"/>
          <p:cNvSpPr/>
          <p:nvPr/>
        </p:nvSpPr>
        <p:spPr>
          <a:xfrm>
            <a:off x="5042149" y="2276872"/>
            <a:ext cx="1800200" cy="1938992"/>
          </a:xfrm>
          <a:prstGeom prst="rect">
            <a:avLst/>
          </a:prstGeom>
        </p:spPr>
        <p:txBody>
          <a:bodyPr wrap="square">
            <a:spAutoFit/>
          </a:bodyPr>
          <a:lstStyle/>
          <a:p>
            <a:r>
              <a:rPr lang="ja-JP" altLang="en-US" sz="6000" b="1" dirty="0" smtClean="0">
                <a:latin typeface="メイリオ" pitchFamily="50" charset="-128"/>
                <a:ea typeface="メイリオ" pitchFamily="50" charset="-128"/>
              </a:rPr>
              <a:t>盛り</a:t>
            </a:r>
            <a:endParaRPr lang="en-US" altLang="ja-JP" sz="6000" b="1" dirty="0" smtClean="0">
              <a:latin typeface="メイリオ" pitchFamily="50" charset="-128"/>
              <a:ea typeface="メイリオ" pitchFamily="50" charset="-128"/>
            </a:endParaRPr>
          </a:p>
          <a:p>
            <a:r>
              <a:rPr lang="ja-JP" altLang="en-US" sz="6000" b="1" dirty="0" smtClean="0">
                <a:latin typeface="メイリオ" pitchFamily="50" charset="-128"/>
                <a:ea typeface="メイリオ" pitchFamily="50" charset="-128"/>
              </a:rPr>
              <a:t>上げ</a:t>
            </a:r>
            <a:endParaRPr lang="en-US" altLang="ja-JP" sz="6000" b="1" dirty="0" smtClean="0">
              <a:latin typeface="メイリオ" pitchFamily="50" charset="-128"/>
              <a:ea typeface="メイリオ" pitchFamily="50" charset="-128"/>
            </a:endParaRPr>
          </a:p>
        </p:txBody>
      </p:sp>
    </p:spTree>
    <p:extLst>
      <p:ext uri="{BB962C8B-B14F-4D97-AF65-F5344CB8AC3E}">
        <p14:creationId xmlns:p14="http://schemas.microsoft.com/office/powerpoint/2010/main" val="37809804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83568" y="622429"/>
            <a:ext cx="7056784" cy="646331"/>
          </a:xfrm>
          <a:prstGeom prst="rect">
            <a:avLst/>
          </a:prstGeom>
          <a:noFill/>
        </p:spPr>
        <p:txBody>
          <a:bodyPr wrap="square" rtlCol="0">
            <a:spAutoFit/>
          </a:bodyPr>
          <a:lstStyle/>
          <a:p>
            <a:r>
              <a:rPr kumimoji="1" lang="ja-JP" altLang="en-US" sz="3600" u="sng" dirty="0" smtClean="0">
                <a:latin typeface="HG丸ｺﾞｼｯｸM-PRO" pitchFamily="50" charset="-128"/>
                <a:ea typeface="HG丸ｺﾞｼｯｸM-PRO" pitchFamily="50" charset="-128"/>
              </a:rPr>
              <a:t>研究目的</a:t>
            </a:r>
            <a:endParaRPr kumimoji="1" lang="ja-JP" altLang="en-US" sz="3600" u="sng" dirty="0">
              <a:latin typeface="HG丸ｺﾞｼｯｸM-PRO" pitchFamily="50" charset="-128"/>
              <a:ea typeface="HG丸ｺﾞｼｯｸM-PRO" pitchFamily="50" charset="-128"/>
            </a:endParaRPr>
          </a:p>
        </p:txBody>
      </p:sp>
      <p:sp>
        <p:nvSpPr>
          <p:cNvPr id="7" name="テキスト ボックス 6"/>
          <p:cNvSpPr txBox="1"/>
          <p:nvPr/>
        </p:nvSpPr>
        <p:spPr>
          <a:xfrm>
            <a:off x="2399060" y="2696220"/>
            <a:ext cx="5941168" cy="646331"/>
          </a:xfrm>
          <a:prstGeom prst="rect">
            <a:avLst/>
          </a:prstGeom>
          <a:noFill/>
        </p:spPr>
        <p:txBody>
          <a:bodyPr wrap="square" rtlCol="0">
            <a:spAutoFit/>
          </a:bodyPr>
          <a:lstStyle/>
          <a:p>
            <a:r>
              <a:rPr kumimoji="1" lang="ja-JP" altLang="en-US" sz="2000" dirty="0" smtClean="0">
                <a:latin typeface="HG丸ｺﾞｼｯｸM-PRO" pitchFamily="50" charset="-128"/>
                <a:ea typeface="HG丸ｺﾞｼｯｸM-PRO" pitchFamily="50" charset="-128"/>
              </a:rPr>
              <a:t>動画を盛り上げるようなタグは</a:t>
            </a:r>
            <a:r>
              <a:rPr kumimoji="1" lang="ja-JP" altLang="en-US" sz="3600" dirty="0" smtClean="0">
                <a:latin typeface="HG丸ｺﾞｼｯｸM-PRO" pitchFamily="50" charset="-128"/>
                <a:ea typeface="HG丸ｺﾞｼｯｸM-PRO" pitchFamily="50" charset="-128"/>
              </a:rPr>
              <a:t>人間</a:t>
            </a:r>
            <a:r>
              <a:rPr lang="ja-JP" altLang="en-US" sz="2000" dirty="0" smtClean="0">
                <a:latin typeface="HG丸ｺﾞｼｯｸM-PRO" pitchFamily="50" charset="-128"/>
                <a:ea typeface="HG丸ｺﾞｼｯｸM-PRO" pitchFamily="50" charset="-128"/>
              </a:rPr>
              <a:t>が付ける</a:t>
            </a:r>
            <a:endParaRPr lang="en-US" altLang="ja-JP" sz="2000" dirty="0" smtClean="0">
              <a:latin typeface="HG丸ｺﾞｼｯｸM-PRO" pitchFamily="50" charset="-128"/>
              <a:ea typeface="HG丸ｺﾞｼｯｸM-PRO" pitchFamily="50" charset="-128"/>
            </a:endParaRPr>
          </a:p>
        </p:txBody>
      </p:sp>
      <p:pic>
        <p:nvPicPr>
          <p:cNvPr id="6" name="Picture 3"/>
          <p:cNvPicPr>
            <a:picLocks noChangeAspect="1" noChangeArrowheads="1"/>
          </p:cNvPicPr>
          <p:nvPr/>
        </p:nvPicPr>
        <p:blipFill>
          <a:blip r:embed="rId3" cstate="print"/>
          <a:srcRect/>
          <a:stretch>
            <a:fillRect/>
          </a:stretch>
        </p:blipFill>
        <p:spPr bwMode="auto">
          <a:xfrm>
            <a:off x="899592" y="3717032"/>
            <a:ext cx="1368152" cy="1368152"/>
          </a:xfrm>
          <a:prstGeom prst="rect">
            <a:avLst/>
          </a:prstGeom>
          <a:noFill/>
          <a:ln w="9525">
            <a:noFill/>
            <a:miter lim="800000"/>
            <a:headEnd/>
            <a:tailEnd/>
          </a:ln>
        </p:spPr>
      </p:pic>
      <p:pic>
        <p:nvPicPr>
          <p:cNvPr id="9" name="Picture 5"/>
          <p:cNvPicPr>
            <a:picLocks noChangeAspect="1" noChangeArrowheads="1"/>
          </p:cNvPicPr>
          <p:nvPr/>
        </p:nvPicPr>
        <p:blipFill>
          <a:blip r:embed="rId4" cstate="print"/>
          <a:srcRect/>
          <a:stretch>
            <a:fillRect/>
          </a:stretch>
        </p:blipFill>
        <p:spPr bwMode="auto">
          <a:xfrm>
            <a:off x="1030908" y="2552204"/>
            <a:ext cx="1080120" cy="1080120"/>
          </a:xfrm>
          <a:prstGeom prst="rect">
            <a:avLst/>
          </a:prstGeom>
          <a:noFill/>
          <a:ln w="9525">
            <a:noFill/>
            <a:miter lim="800000"/>
            <a:headEnd/>
            <a:tailEnd/>
          </a:ln>
        </p:spPr>
      </p:pic>
      <p:sp>
        <p:nvSpPr>
          <p:cNvPr id="10" name="正方形/長方形 9"/>
          <p:cNvSpPr/>
          <p:nvPr/>
        </p:nvSpPr>
        <p:spPr>
          <a:xfrm>
            <a:off x="2399060" y="4055661"/>
            <a:ext cx="5382344" cy="584775"/>
          </a:xfrm>
          <a:prstGeom prst="rect">
            <a:avLst/>
          </a:prstGeom>
        </p:spPr>
        <p:txBody>
          <a:bodyPr wrap="square">
            <a:spAutoFit/>
          </a:bodyPr>
          <a:lstStyle/>
          <a:p>
            <a:r>
              <a:rPr lang="ja-JP" altLang="en-US" sz="2000" dirty="0" smtClean="0">
                <a:latin typeface="HG丸ｺﾞｼｯｸM-PRO" pitchFamily="50" charset="-128"/>
                <a:ea typeface="HG丸ｺﾞｼｯｸM-PRO" pitchFamily="50" charset="-128"/>
              </a:rPr>
              <a:t>動画分類に適したタグは</a:t>
            </a:r>
            <a:r>
              <a:rPr lang="ja-JP" altLang="en-US" sz="3200" dirty="0" smtClean="0">
                <a:latin typeface="HG丸ｺﾞｼｯｸM-PRO" pitchFamily="50" charset="-128"/>
                <a:ea typeface="HG丸ｺﾞｼｯｸM-PRO" pitchFamily="50" charset="-128"/>
              </a:rPr>
              <a:t>機械的</a:t>
            </a:r>
            <a:r>
              <a:rPr lang="ja-JP" altLang="en-US" sz="2000" dirty="0" smtClean="0">
                <a:latin typeface="HG丸ｺﾞｼｯｸM-PRO" pitchFamily="50" charset="-128"/>
                <a:ea typeface="HG丸ｺﾞｼｯｸM-PRO" pitchFamily="50" charset="-128"/>
              </a:rPr>
              <a:t>に付ける</a:t>
            </a:r>
            <a:endParaRPr lang="en-US" altLang="ja-JP" sz="2000" dirty="0" smtClean="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3041461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角丸四角形 14"/>
          <p:cNvSpPr/>
          <p:nvPr/>
        </p:nvSpPr>
        <p:spPr>
          <a:xfrm>
            <a:off x="4682645" y="1412776"/>
            <a:ext cx="4065819" cy="1728193"/>
          </a:xfrm>
          <a:prstGeom prst="roundRect">
            <a:avLst/>
          </a:prstGeom>
          <a:noFill/>
          <a:ln w="38100">
            <a:solidFill>
              <a:schemeClr val="bg1">
                <a:lumMod val="65000"/>
              </a:schemeClr>
            </a:solidFill>
            <a:prstDash val="sysDot"/>
          </a:ln>
          <a:effectLst/>
        </p:spPr>
        <p:style>
          <a:lnRef idx="0">
            <a:schemeClr val="lt1">
              <a:hueOff val="0"/>
              <a:satOff val="0"/>
              <a:lumOff val="0"/>
              <a:alphaOff val="0"/>
            </a:schemeClr>
          </a:lnRef>
          <a:fillRef idx="3">
            <a:schemeClr val="accent1">
              <a:alpha val="90000"/>
              <a:hueOff val="0"/>
              <a:satOff val="0"/>
              <a:lumOff val="0"/>
              <a:alphaOff val="0"/>
            </a:schemeClr>
          </a:fillRef>
          <a:effectRef idx="2">
            <a:schemeClr val="accent1">
              <a:alpha val="90000"/>
              <a:hueOff val="0"/>
              <a:satOff val="0"/>
              <a:lumOff val="0"/>
              <a:alphaOff val="0"/>
            </a:schemeClr>
          </a:effectRef>
          <a:fontRef idx="minor">
            <a:schemeClr val="lt1"/>
          </a:fontRef>
        </p:style>
      </p:sp>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92" y="2519016"/>
            <a:ext cx="2857500" cy="2857500"/>
          </a:xfrm>
          <a:prstGeom prst="rect">
            <a:avLst/>
          </a:prstGeom>
        </p:spPr>
      </p:pic>
      <p:sp>
        <p:nvSpPr>
          <p:cNvPr id="6" name="角丸四角形 5"/>
          <p:cNvSpPr/>
          <p:nvPr/>
        </p:nvSpPr>
        <p:spPr>
          <a:xfrm>
            <a:off x="395536" y="1412777"/>
            <a:ext cx="4032448" cy="1728192"/>
          </a:xfrm>
          <a:prstGeom prst="roundRect">
            <a:avLst/>
          </a:prstGeom>
          <a:noFill/>
          <a:ln w="38100">
            <a:solidFill>
              <a:schemeClr val="bg1">
                <a:lumMod val="65000"/>
              </a:schemeClr>
            </a:solidFill>
            <a:prstDash val="sysDot"/>
          </a:ln>
          <a:effectLst/>
        </p:spPr>
        <p:style>
          <a:lnRef idx="0">
            <a:schemeClr val="lt1">
              <a:hueOff val="0"/>
              <a:satOff val="0"/>
              <a:lumOff val="0"/>
              <a:alphaOff val="0"/>
            </a:schemeClr>
          </a:lnRef>
          <a:fillRef idx="3">
            <a:schemeClr val="accent1">
              <a:alpha val="90000"/>
              <a:hueOff val="0"/>
              <a:satOff val="0"/>
              <a:lumOff val="0"/>
              <a:alphaOff val="0"/>
            </a:schemeClr>
          </a:fillRef>
          <a:effectRef idx="2">
            <a:schemeClr val="accent1">
              <a:alpha val="90000"/>
              <a:hueOff val="0"/>
              <a:satOff val="0"/>
              <a:lumOff val="0"/>
              <a:alphaOff val="0"/>
            </a:schemeClr>
          </a:effectRef>
          <a:fontRef idx="minor">
            <a:schemeClr val="lt1"/>
          </a:fontRef>
        </p:style>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010" y="2520696"/>
            <a:ext cx="2857500" cy="2857500"/>
          </a:xfrm>
          <a:prstGeom prst="rect">
            <a:avLst/>
          </a:prstGeom>
        </p:spPr>
      </p:pic>
      <p:sp>
        <p:nvSpPr>
          <p:cNvPr id="16" name="テキスト ボックス 15"/>
          <p:cNvSpPr txBox="1"/>
          <p:nvPr/>
        </p:nvSpPr>
        <p:spPr>
          <a:xfrm>
            <a:off x="1331640" y="1527264"/>
            <a:ext cx="2736304" cy="523220"/>
          </a:xfrm>
          <a:prstGeom prst="rect">
            <a:avLst/>
          </a:prstGeom>
          <a:noFill/>
        </p:spPr>
        <p:txBody>
          <a:bodyPr wrap="square" rtlCol="0">
            <a:spAutoFit/>
          </a:bodyPr>
          <a:lstStyle/>
          <a:p>
            <a:r>
              <a:rPr kumimoji="1" lang="ja-JP" altLang="en-US" sz="2800" b="1" dirty="0" smtClean="0">
                <a:latin typeface="メイリオ" pitchFamily="50" charset="-128"/>
                <a:ea typeface="メイリオ" pitchFamily="50" charset="-128"/>
                <a:cs typeface="メイリオ" pitchFamily="50" charset="-128"/>
              </a:rPr>
              <a:t>訓練データ</a:t>
            </a:r>
            <a:endParaRPr kumimoji="1" lang="ja-JP" altLang="en-US" sz="2800" b="1" dirty="0">
              <a:latin typeface="メイリオ" pitchFamily="50" charset="-128"/>
              <a:ea typeface="メイリオ" pitchFamily="50" charset="-128"/>
              <a:cs typeface="メイリオ" pitchFamily="50" charset="-128"/>
            </a:endParaRPr>
          </a:p>
        </p:txBody>
      </p:sp>
      <p:sp>
        <p:nvSpPr>
          <p:cNvPr id="17" name="テキスト ボックス 16"/>
          <p:cNvSpPr txBox="1"/>
          <p:nvPr/>
        </p:nvSpPr>
        <p:spPr>
          <a:xfrm>
            <a:off x="5484034" y="1546428"/>
            <a:ext cx="3346802" cy="523220"/>
          </a:xfrm>
          <a:prstGeom prst="rect">
            <a:avLst/>
          </a:prstGeom>
          <a:noFill/>
          <a:effectLst/>
        </p:spPr>
        <p:txBody>
          <a:bodyPr wrap="square" rtlCol="0">
            <a:spAutoFit/>
          </a:bodyPr>
          <a:lstStyle/>
          <a:p>
            <a:r>
              <a:rPr lang="ja-JP" altLang="en-US" sz="2800" b="1" dirty="0" smtClean="0">
                <a:latin typeface="メイリオ" pitchFamily="50" charset="-128"/>
                <a:ea typeface="メイリオ" pitchFamily="50" charset="-128"/>
                <a:cs typeface="メイリオ" pitchFamily="50" charset="-128"/>
              </a:rPr>
              <a:t>テスト</a:t>
            </a:r>
            <a:r>
              <a:rPr kumimoji="1" lang="ja-JP" altLang="en-US" sz="2800" b="1" dirty="0" smtClean="0">
                <a:latin typeface="メイリオ" pitchFamily="50" charset="-128"/>
                <a:ea typeface="メイリオ" pitchFamily="50" charset="-128"/>
                <a:cs typeface="メイリオ" pitchFamily="50" charset="-128"/>
              </a:rPr>
              <a:t>データ</a:t>
            </a:r>
            <a:endParaRPr kumimoji="1" lang="ja-JP" altLang="en-US" sz="2800" b="1" dirty="0">
              <a:latin typeface="メイリオ" pitchFamily="50" charset="-128"/>
              <a:ea typeface="メイリオ" pitchFamily="50" charset="-128"/>
              <a:cs typeface="メイリオ" pitchFamily="50" charset="-128"/>
            </a:endParaRPr>
          </a:p>
        </p:txBody>
      </p:sp>
      <p:sp>
        <p:nvSpPr>
          <p:cNvPr id="18" name="テキスト ボックス 17"/>
          <p:cNvSpPr txBox="1"/>
          <p:nvPr/>
        </p:nvSpPr>
        <p:spPr>
          <a:xfrm>
            <a:off x="1639285" y="4326195"/>
            <a:ext cx="2336103" cy="830997"/>
          </a:xfrm>
          <a:prstGeom prst="rect">
            <a:avLst/>
          </a:prstGeom>
          <a:noFill/>
        </p:spPr>
        <p:txBody>
          <a:bodyPr wrap="square" rtlCol="0">
            <a:spAutoFit/>
          </a:bodyPr>
          <a:lstStyle/>
          <a:p>
            <a:r>
              <a:rPr kumimoji="1" lang="ja-JP" altLang="en-US" sz="4800" b="1" dirty="0" smtClean="0">
                <a:latin typeface="メイリオ" pitchFamily="50" charset="-128"/>
                <a:ea typeface="メイリオ" pitchFamily="50" charset="-128"/>
                <a:cs typeface="メイリオ" pitchFamily="50" charset="-128"/>
              </a:rPr>
              <a:t>学習</a:t>
            </a:r>
            <a:endParaRPr kumimoji="1" lang="ja-JP" altLang="en-US" sz="4800" b="1" dirty="0">
              <a:latin typeface="メイリオ" pitchFamily="50" charset="-128"/>
              <a:ea typeface="メイリオ" pitchFamily="50" charset="-128"/>
              <a:cs typeface="メイリオ" pitchFamily="50" charset="-128"/>
            </a:endParaRPr>
          </a:p>
        </p:txBody>
      </p:sp>
      <p:sp>
        <p:nvSpPr>
          <p:cNvPr id="20" name="テキスト ボックス 19"/>
          <p:cNvSpPr txBox="1"/>
          <p:nvPr/>
        </p:nvSpPr>
        <p:spPr>
          <a:xfrm>
            <a:off x="3563888" y="5611887"/>
            <a:ext cx="1872208" cy="769441"/>
          </a:xfrm>
          <a:prstGeom prst="rect">
            <a:avLst/>
          </a:prstGeom>
          <a:noFill/>
        </p:spPr>
        <p:txBody>
          <a:bodyPr wrap="square" rtlCol="0">
            <a:spAutoFit/>
          </a:bodyPr>
          <a:lstStyle/>
          <a:p>
            <a:r>
              <a:rPr lang="ja-JP" altLang="en-US" sz="4400" b="1" dirty="0">
                <a:latin typeface="メイリオ" pitchFamily="50" charset="-128"/>
                <a:ea typeface="メイリオ" pitchFamily="50" charset="-128"/>
                <a:cs typeface="メイリオ" pitchFamily="50" charset="-128"/>
              </a:rPr>
              <a:t>分類器</a:t>
            </a:r>
            <a:endParaRPr kumimoji="1" lang="ja-JP" altLang="en-US" sz="4400" b="1" dirty="0">
              <a:latin typeface="メイリオ" pitchFamily="50" charset="-128"/>
              <a:ea typeface="メイリオ" pitchFamily="50" charset="-128"/>
              <a:cs typeface="メイリオ" pitchFamily="50" charset="-128"/>
            </a:endParaRPr>
          </a:p>
        </p:txBody>
      </p:sp>
      <p:sp>
        <p:nvSpPr>
          <p:cNvPr id="19" name="テキスト ボックス 18"/>
          <p:cNvSpPr txBox="1"/>
          <p:nvPr/>
        </p:nvSpPr>
        <p:spPr>
          <a:xfrm>
            <a:off x="5992150" y="4315921"/>
            <a:ext cx="3527854" cy="830997"/>
          </a:xfrm>
          <a:prstGeom prst="rect">
            <a:avLst/>
          </a:prstGeom>
          <a:noFill/>
        </p:spPr>
        <p:txBody>
          <a:bodyPr wrap="square" rtlCol="0">
            <a:spAutoFit/>
          </a:bodyPr>
          <a:lstStyle/>
          <a:p>
            <a:r>
              <a:rPr kumimoji="1" lang="ja-JP" altLang="en-US" sz="4800" b="1" dirty="0" smtClean="0">
                <a:latin typeface="メイリオ" pitchFamily="50" charset="-128"/>
                <a:ea typeface="メイリオ" pitchFamily="50" charset="-128"/>
                <a:cs typeface="メイリオ" pitchFamily="50" charset="-128"/>
              </a:rPr>
              <a:t>分類</a:t>
            </a:r>
            <a:endParaRPr kumimoji="1" lang="ja-JP" altLang="en-US" sz="4800" b="1" dirty="0">
              <a:latin typeface="メイリオ" pitchFamily="50" charset="-128"/>
              <a:ea typeface="メイリオ" pitchFamily="50" charset="-128"/>
              <a:cs typeface="メイリオ" pitchFamily="50" charset="-128"/>
            </a:endParaRPr>
          </a:p>
        </p:txBody>
      </p:sp>
      <p:sp>
        <p:nvSpPr>
          <p:cNvPr id="7" name="屈折矢印 6"/>
          <p:cNvSpPr/>
          <p:nvPr/>
        </p:nvSpPr>
        <p:spPr>
          <a:xfrm rot="5400000">
            <a:off x="2095463" y="5265950"/>
            <a:ext cx="1032794" cy="919106"/>
          </a:xfrm>
          <a:prstGeom prst="bentUpArrow">
            <a:avLst>
              <a:gd name="adj1" fmla="val 36178"/>
              <a:gd name="adj2" fmla="val 35619"/>
              <a:gd name="adj3" fmla="val 395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屈折矢印 22"/>
          <p:cNvSpPr/>
          <p:nvPr/>
        </p:nvSpPr>
        <p:spPr>
          <a:xfrm>
            <a:off x="6059486" y="5174190"/>
            <a:ext cx="1032794" cy="919106"/>
          </a:xfrm>
          <a:prstGeom prst="bentUpArrow">
            <a:avLst>
              <a:gd name="adj1" fmla="val 36178"/>
              <a:gd name="adj2" fmla="val 35619"/>
              <a:gd name="adj3" fmla="val 395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920" y="3573016"/>
            <a:ext cx="2857500" cy="2857500"/>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475" y="2152241"/>
            <a:ext cx="3933413" cy="358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000" y="2119214"/>
            <a:ext cx="2592288" cy="43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74482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5112568"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ナイーブベイズ分類器</a:t>
            </a:r>
            <a:endParaRPr kumimoji="1" lang="ja-JP" altLang="en-US" sz="3600" u="sng" dirty="0">
              <a:latin typeface="HG丸ｺﾞｼｯｸM-PRO" pitchFamily="50" charset="-128"/>
              <a:ea typeface="HG丸ｺﾞｼｯｸM-PRO" pitchFamily="50" charset="-128"/>
            </a:endParaRPr>
          </a:p>
        </p:txBody>
      </p:sp>
      <p:sp>
        <p:nvSpPr>
          <p:cNvPr id="8" name="正方形/長方形 7"/>
          <p:cNvSpPr/>
          <p:nvPr/>
        </p:nvSpPr>
        <p:spPr>
          <a:xfrm>
            <a:off x="1239892" y="1650691"/>
            <a:ext cx="2954655" cy="369332"/>
          </a:xfrm>
          <a:prstGeom prst="rect">
            <a:avLst/>
          </a:prstGeom>
        </p:spPr>
        <p:txBody>
          <a:bodyPr wrap="none">
            <a:spAutoFit/>
          </a:bodyPr>
          <a:lstStyle/>
          <a:p>
            <a:r>
              <a:rPr lang="ja-JP" altLang="en-US" dirty="0">
                <a:latin typeface="HG丸ｺﾞｼｯｸM-PRO" pitchFamily="50" charset="-128"/>
                <a:ea typeface="HG丸ｺﾞｼｯｸM-PRO" pitchFamily="50" charset="-128"/>
              </a:rPr>
              <a:t>最も確率</a:t>
            </a:r>
            <a:r>
              <a:rPr lang="ja-JP" altLang="ja-JP" dirty="0">
                <a:latin typeface="HG丸ｺﾞｼｯｸM-PRO" pitchFamily="50" charset="-128"/>
                <a:ea typeface="HG丸ｺﾞｼｯｸM-PRO" pitchFamily="50" charset="-128"/>
              </a:rPr>
              <a:t>が</a:t>
            </a:r>
            <a:r>
              <a:rPr lang="ja-JP" altLang="en-US" dirty="0">
                <a:latin typeface="HG丸ｺﾞｼｯｸM-PRO" pitchFamily="50" charset="-128"/>
                <a:ea typeface="HG丸ｺﾞｼｯｸM-PRO" pitchFamily="50" charset="-128"/>
              </a:rPr>
              <a:t>高いタグ</a:t>
            </a:r>
            <a:r>
              <a:rPr lang="ja-JP" altLang="ja-JP" dirty="0">
                <a:latin typeface="HG丸ｺﾞｼｯｸM-PRO" pitchFamily="50" charset="-128"/>
                <a:ea typeface="HG丸ｺﾞｼｯｸM-PRO" pitchFamily="50" charset="-128"/>
              </a:rPr>
              <a:t>を出力</a:t>
            </a:r>
            <a:endParaRPr lang="ja-JP" altLang="en-US" dirty="0">
              <a:latin typeface="HG丸ｺﾞｼｯｸM-PRO" pitchFamily="50" charset="-128"/>
              <a:ea typeface="HG丸ｺﾞｼｯｸM-PRO" pitchFamily="50" charset="-128"/>
            </a:endParaRPr>
          </a:p>
        </p:txBody>
      </p:sp>
      <p:pic>
        <p:nvPicPr>
          <p:cNvPr id="10" name="Picture 2" descr="pointing, right icon"/>
          <p:cNvPicPr>
            <a:picLocks noChangeAspect="1" noChangeArrowheads="1"/>
          </p:cNvPicPr>
          <p:nvPr/>
        </p:nvPicPr>
        <p:blipFill>
          <a:blip r:embed="rId2" cstate="print"/>
          <a:srcRect/>
          <a:stretch>
            <a:fillRect/>
          </a:stretch>
        </p:blipFill>
        <p:spPr bwMode="auto">
          <a:xfrm>
            <a:off x="819277" y="1648960"/>
            <a:ext cx="388145" cy="371973"/>
          </a:xfrm>
          <a:prstGeom prst="rect">
            <a:avLst/>
          </a:prstGeom>
          <a:noFill/>
        </p:spPr>
      </p:pic>
      <p:sp>
        <p:nvSpPr>
          <p:cNvPr id="11" name="正方形/長方形 10"/>
          <p:cNvSpPr/>
          <p:nvPr/>
        </p:nvSpPr>
        <p:spPr>
          <a:xfrm>
            <a:off x="1228459" y="3123215"/>
            <a:ext cx="6109365" cy="646331"/>
          </a:xfrm>
          <a:prstGeom prst="rect">
            <a:avLst/>
          </a:prstGeom>
        </p:spPr>
        <p:txBody>
          <a:bodyPr wrap="none">
            <a:spAutoFit/>
          </a:bodyPr>
          <a:lstStyle/>
          <a:p>
            <a:r>
              <a:rPr lang="ja-JP" altLang="en-US" dirty="0" smtClean="0">
                <a:latin typeface="HG丸ｺﾞｼｯｸM-PRO" pitchFamily="50" charset="-128"/>
                <a:ea typeface="HG丸ｺﾞｼｯｸM-PRO" pitchFamily="50" charset="-128"/>
              </a:rPr>
              <a:t>ベイズの定理により式を変形</a:t>
            </a:r>
            <a:endParaRPr lang="en-US" altLang="ja-JP" dirty="0" smtClean="0">
              <a:latin typeface="HG丸ｺﾞｼｯｸM-PRO" pitchFamily="50" charset="-128"/>
              <a:ea typeface="HG丸ｺﾞｼｯｸM-PRO" pitchFamily="50" charset="-128"/>
            </a:endParaRPr>
          </a:p>
          <a:p>
            <a:r>
              <a:rPr lang="ja-JP" altLang="en-US" dirty="0" smtClean="0">
                <a:latin typeface="HG丸ｺﾞｼｯｸM-PRO" pitchFamily="50" charset="-128"/>
                <a:ea typeface="HG丸ｺﾞｼｯｸM-PRO" pitchFamily="50" charset="-128"/>
              </a:rPr>
              <a:t>タグ</a:t>
            </a:r>
            <a:r>
              <a:rPr lang="ja-JP" altLang="en-US" dirty="0" err="1" smtClean="0">
                <a:latin typeface="HG丸ｺﾞｼｯｸM-PRO" pitchFamily="50" charset="-128"/>
                <a:ea typeface="HG丸ｺﾞｼｯｸM-PRO" pitchFamily="50" charset="-128"/>
              </a:rPr>
              <a:t>ｙ</a:t>
            </a:r>
            <a:r>
              <a:rPr lang="ja-JP" altLang="en-US" dirty="0" smtClean="0">
                <a:latin typeface="HG丸ｺﾞｼｯｸM-PRO" pitchFamily="50" charset="-128"/>
                <a:ea typeface="HG丸ｺﾞｼｯｸM-PRO" pitchFamily="50" charset="-128"/>
              </a:rPr>
              <a:t>が</a:t>
            </a:r>
            <a:r>
              <a:rPr lang="ja-JP" altLang="en-US" dirty="0">
                <a:latin typeface="HG丸ｺﾞｼｯｸM-PRO" pitchFamily="50" charset="-128"/>
                <a:ea typeface="HG丸ｺﾞｼｯｸM-PRO" pitchFamily="50" charset="-128"/>
              </a:rPr>
              <a:t>与えられたとき</a:t>
            </a:r>
            <a:r>
              <a:rPr lang="ja-JP" altLang="en-US" dirty="0" smtClean="0">
                <a:latin typeface="HG丸ｺﾞｼｯｸM-PRO" pitchFamily="50" charset="-128"/>
                <a:ea typeface="HG丸ｺﾞｼｯｸM-PRO" pitchFamily="50" charset="-128"/>
              </a:rPr>
              <a:t>にコメントｘが</a:t>
            </a:r>
            <a:r>
              <a:rPr lang="ja-JP" altLang="en-US" dirty="0">
                <a:latin typeface="HG丸ｺﾞｼｯｸM-PRO" pitchFamily="50" charset="-128"/>
                <a:ea typeface="HG丸ｺﾞｼｯｸM-PRO" pitchFamily="50" charset="-128"/>
              </a:rPr>
              <a:t>生成される確率</a:t>
            </a:r>
          </a:p>
        </p:txBody>
      </p:sp>
      <p:pic>
        <p:nvPicPr>
          <p:cNvPr id="12" name="Picture 2" descr="pointing, right icon"/>
          <p:cNvPicPr>
            <a:picLocks noChangeAspect="1" noChangeArrowheads="1"/>
          </p:cNvPicPr>
          <p:nvPr/>
        </p:nvPicPr>
        <p:blipFill>
          <a:blip r:embed="rId2" cstate="print"/>
          <a:srcRect/>
          <a:stretch>
            <a:fillRect/>
          </a:stretch>
        </p:blipFill>
        <p:spPr bwMode="auto">
          <a:xfrm>
            <a:off x="807844" y="3284379"/>
            <a:ext cx="388145" cy="371973"/>
          </a:xfrm>
          <a:prstGeom prst="rect">
            <a:avLst/>
          </a:prstGeom>
          <a:noFill/>
        </p:spPr>
      </p:pic>
      <p:pic>
        <p:nvPicPr>
          <p:cNvPr id="14" name="Picture 2" descr="pointing, right icon"/>
          <p:cNvPicPr>
            <a:picLocks noChangeAspect="1" noChangeArrowheads="1"/>
          </p:cNvPicPr>
          <p:nvPr/>
        </p:nvPicPr>
        <p:blipFill>
          <a:blip r:embed="rId2" cstate="print"/>
          <a:srcRect/>
          <a:stretch>
            <a:fillRect/>
          </a:stretch>
        </p:blipFill>
        <p:spPr bwMode="auto">
          <a:xfrm>
            <a:off x="807844" y="5184543"/>
            <a:ext cx="388145" cy="371973"/>
          </a:xfrm>
          <a:prstGeom prst="rect">
            <a:avLst/>
          </a:prstGeom>
          <a:noFill/>
        </p:spPr>
      </p:pic>
      <p:sp>
        <p:nvSpPr>
          <p:cNvPr id="15" name="正方形/長方形 14"/>
          <p:cNvSpPr/>
          <p:nvPr/>
        </p:nvSpPr>
        <p:spPr>
          <a:xfrm>
            <a:off x="1267692" y="5036898"/>
            <a:ext cx="5032147" cy="646331"/>
          </a:xfrm>
          <a:prstGeom prst="rect">
            <a:avLst/>
          </a:prstGeom>
        </p:spPr>
        <p:txBody>
          <a:bodyPr wrap="none">
            <a:spAutoFit/>
          </a:bodyPr>
          <a:lstStyle/>
          <a:p>
            <a:r>
              <a:rPr lang="ja-JP" altLang="en-US" dirty="0" smtClean="0">
                <a:latin typeface="HG丸ｺﾞｼｯｸM-PRO" pitchFamily="50" charset="-128"/>
                <a:ea typeface="HG丸ｺﾞｼｯｸM-PRO" pitchFamily="50" charset="-128"/>
              </a:rPr>
              <a:t>コメント内の単語が独立であると仮定して</a:t>
            </a:r>
            <a:endParaRPr lang="en-US" altLang="ja-JP" dirty="0" smtClean="0">
              <a:latin typeface="HG丸ｺﾞｼｯｸM-PRO" pitchFamily="50" charset="-128"/>
              <a:ea typeface="HG丸ｺﾞｼｯｸM-PRO" pitchFamily="50" charset="-128"/>
            </a:endParaRPr>
          </a:p>
          <a:p>
            <a:r>
              <a:rPr lang="ja-JP" altLang="en-US" dirty="0" smtClean="0">
                <a:latin typeface="HG丸ｺﾞｼｯｸM-PRO" pitchFamily="50" charset="-128"/>
                <a:ea typeface="HG丸ｺﾞｼｯｸM-PRO" pitchFamily="50" charset="-128"/>
              </a:rPr>
              <a:t>コメントの確率を単語の同時確率で表し単純化</a:t>
            </a:r>
            <a:endParaRPr lang="ja-JP" altLang="en-US" dirty="0">
              <a:latin typeface="HG丸ｺﾞｼｯｸM-PRO" pitchFamily="50" charset="-128"/>
              <a:ea typeface="HG丸ｺﾞｼｯｸM-PRO" pitchFamily="50" charset="-128"/>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052" y="2059113"/>
            <a:ext cx="3708449" cy="64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094" y="3873340"/>
            <a:ext cx="5092364" cy="68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976" y="5796333"/>
            <a:ext cx="6033384" cy="5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5798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角丸四角形 19"/>
          <p:cNvSpPr/>
          <p:nvPr/>
        </p:nvSpPr>
        <p:spPr>
          <a:xfrm>
            <a:off x="646729" y="3789040"/>
            <a:ext cx="3565231" cy="2728991"/>
          </a:xfrm>
          <a:prstGeom prst="roundRect">
            <a:avLst>
              <a:gd name="adj" fmla="val 6131"/>
            </a:avLst>
          </a:prstGeom>
          <a:gradFill>
            <a:gsLst>
              <a:gs pos="0">
                <a:schemeClr val="bg1">
                  <a:lumMod val="85000"/>
                </a:schemeClr>
              </a:gs>
              <a:gs pos="100000">
                <a:schemeClr val="bg1"/>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4"/>
          <p:cNvSpPr/>
          <p:nvPr/>
        </p:nvSpPr>
        <p:spPr>
          <a:xfrm>
            <a:off x="4895201" y="3789039"/>
            <a:ext cx="3565231" cy="2728991"/>
          </a:xfrm>
          <a:prstGeom prst="roundRect">
            <a:avLst>
              <a:gd name="adj" fmla="val 6131"/>
            </a:avLst>
          </a:prstGeom>
          <a:gradFill>
            <a:gsLst>
              <a:gs pos="0">
                <a:schemeClr val="bg1">
                  <a:lumMod val="85000"/>
                </a:schemeClr>
              </a:gs>
              <a:gs pos="100000">
                <a:schemeClr val="bg1"/>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971600" y="2457727"/>
            <a:ext cx="7200800" cy="936104"/>
          </a:xfrm>
          <a:prstGeom prst="roundRect">
            <a:avLst>
              <a:gd name="adj" fmla="val 6403"/>
            </a:avLst>
          </a:prstGeom>
          <a:ln w="127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smtClean="0">
                <a:latin typeface="HG丸ｺﾞｼｯｸM-PRO" pitchFamily="50" charset="-128"/>
                <a:ea typeface="HG丸ｺﾞｼｯｸM-PRO" pitchFamily="50" charset="-128"/>
              </a:rPr>
              <a:t>既存の共有されたタグを</a:t>
            </a:r>
            <a:r>
              <a:rPr lang="ja-JP" altLang="en-US" sz="2400" dirty="0">
                <a:latin typeface="HG丸ｺﾞｼｯｸM-PRO" pitchFamily="50" charset="-128"/>
                <a:ea typeface="HG丸ｺﾞｼｯｸM-PRO" pitchFamily="50" charset="-128"/>
              </a:rPr>
              <a:t>付ける</a:t>
            </a:r>
            <a:r>
              <a:rPr kumimoji="1" lang="ja-JP" altLang="en-US" sz="2400" dirty="0" smtClean="0">
                <a:latin typeface="HG丸ｺﾞｼｯｸM-PRO" pitchFamily="50" charset="-128"/>
                <a:ea typeface="HG丸ｺﾞｼｯｸM-PRO" pitchFamily="50" charset="-128"/>
              </a:rPr>
              <a:t>ことで意味を持つ</a:t>
            </a:r>
            <a:endParaRPr kumimoji="1" lang="ja-JP" altLang="en-US" sz="2400" dirty="0">
              <a:latin typeface="HG丸ｺﾞｼｯｸM-PRO" pitchFamily="50" charset="-128"/>
              <a:ea typeface="HG丸ｺﾞｼｯｸM-PRO" pitchFamily="50" charset="-128"/>
            </a:endParaRPr>
          </a:p>
        </p:txBody>
      </p:sp>
      <p:sp>
        <p:nvSpPr>
          <p:cNvPr id="21" name="正方形/長方形 20"/>
          <p:cNvSpPr/>
          <p:nvPr/>
        </p:nvSpPr>
        <p:spPr>
          <a:xfrm>
            <a:off x="478572" y="1854477"/>
            <a:ext cx="8186857" cy="830997"/>
          </a:xfrm>
          <a:prstGeom prst="rect">
            <a:avLst/>
          </a:prstGeom>
        </p:spPr>
        <p:txBody>
          <a:bodyPr wrap="none">
            <a:spAutoFit/>
          </a:bodyPr>
          <a:lstStyle/>
          <a:p>
            <a:pPr algn="ctr"/>
            <a:r>
              <a:rPr lang="ja-JP" altLang="en-US" sz="4800" b="1" dirty="0" smtClean="0">
                <a:latin typeface="メイリオ" pitchFamily="50" charset="-128"/>
                <a:ea typeface="メイリオ" pitchFamily="50" charset="-128"/>
                <a:cs typeface="メイリオ" pitchFamily="50" charset="-128"/>
              </a:rPr>
              <a:t>動画分類や動画間の関連付け</a:t>
            </a:r>
            <a:endParaRPr lang="ja-JP" altLang="en-US" sz="4800" b="1" dirty="0">
              <a:latin typeface="メイリオ" pitchFamily="50" charset="-128"/>
              <a:ea typeface="メイリオ" pitchFamily="50" charset="-128"/>
              <a:cs typeface="メイリオ" pitchFamily="50" charset="-128"/>
            </a:endParaRPr>
          </a:p>
        </p:txBody>
      </p:sp>
      <p:sp>
        <p:nvSpPr>
          <p:cNvPr id="16" name="テキスト ボックス 15"/>
          <p:cNvSpPr txBox="1"/>
          <p:nvPr/>
        </p:nvSpPr>
        <p:spPr>
          <a:xfrm>
            <a:off x="683568" y="622429"/>
            <a:ext cx="5760640" cy="646331"/>
          </a:xfrm>
          <a:prstGeom prst="rect">
            <a:avLst/>
          </a:prstGeom>
          <a:noFill/>
        </p:spPr>
        <p:txBody>
          <a:bodyPr wrap="square" rtlCol="0">
            <a:spAutoFit/>
          </a:bodyPr>
          <a:lstStyle/>
          <a:p>
            <a:r>
              <a:rPr kumimoji="1" lang="ja-JP" altLang="en-US" sz="3600" u="sng" dirty="0" smtClean="0">
                <a:latin typeface="HG丸ｺﾞｼｯｸM-PRO" pitchFamily="50" charset="-128"/>
                <a:ea typeface="HG丸ｺﾞｼｯｸM-PRO" pitchFamily="50" charset="-128"/>
              </a:rPr>
              <a:t>タグとは？</a:t>
            </a:r>
            <a:endParaRPr kumimoji="1" lang="ja-JP" altLang="en-US" sz="3600" u="sng" dirty="0">
              <a:latin typeface="HG丸ｺﾞｼｯｸM-PRO" pitchFamily="50" charset="-128"/>
              <a:ea typeface="HG丸ｺﾞｼｯｸM-PRO" pitchFamily="50" charset="-128"/>
            </a:endParaRPr>
          </a:p>
        </p:txBody>
      </p:sp>
      <p:sp>
        <p:nvSpPr>
          <p:cNvPr id="2" name="テキスト ボックス 1"/>
          <p:cNvSpPr txBox="1"/>
          <p:nvPr/>
        </p:nvSpPr>
        <p:spPr>
          <a:xfrm>
            <a:off x="718737" y="3946449"/>
            <a:ext cx="2376264" cy="1077218"/>
          </a:xfrm>
          <a:prstGeom prst="rect">
            <a:avLst/>
          </a:prstGeom>
          <a:noFill/>
        </p:spPr>
        <p:txBody>
          <a:bodyPr wrap="square" rtlCol="0">
            <a:spAutoFit/>
          </a:bodyPr>
          <a:lstStyle/>
          <a:p>
            <a:r>
              <a:rPr kumimoji="1" lang="ja-JP" altLang="en-US" sz="3200" b="1" dirty="0" err="1" smtClean="0">
                <a:latin typeface="メイリオ" pitchFamily="50" charset="-128"/>
                <a:ea typeface="メイリオ" pitchFamily="50" charset="-128"/>
                <a:cs typeface="メイリオ" pitchFamily="50" charset="-128"/>
              </a:rPr>
              <a:t>ぬこぬこ</a:t>
            </a:r>
            <a:endParaRPr kumimoji="1" lang="en-US" altLang="ja-JP" sz="3200" b="1" dirty="0" smtClean="0">
              <a:latin typeface="メイリオ" pitchFamily="50" charset="-128"/>
              <a:ea typeface="メイリオ" pitchFamily="50" charset="-128"/>
              <a:cs typeface="メイリオ" pitchFamily="50" charset="-128"/>
            </a:endParaRPr>
          </a:p>
          <a:p>
            <a:r>
              <a:rPr kumimoji="1" lang="ja-JP" altLang="en-US" sz="3200" b="1" dirty="0" smtClean="0">
                <a:latin typeface="メイリオ" pitchFamily="50" charset="-128"/>
                <a:ea typeface="メイリオ" pitchFamily="50" charset="-128"/>
                <a:cs typeface="メイリオ" pitchFamily="50" charset="-128"/>
              </a:rPr>
              <a:t>動画</a:t>
            </a:r>
            <a:endParaRPr kumimoji="1" lang="ja-JP" altLang="en-US" sz="3200" b="1" dirty="0">
              <a:latin typeface="メイリオ" pitchFamily="50" charset="-128"/>
              <a:ea typeface="メイリオ" pitchFamily="50" charset="-128"/>
              <a:cs typeface="メイリオ" pitchFamily="50" charset="-128"/>
            </a:endParaRPr>
          </a:p>
        </p:txBody>
      </p:sp>
      <p:sp>
        <p:nvSpPr>
          <p:cNvPr id="6" name="テキスト ボックス 5"/>
          <p:cNvSpPr txBox="1"/>
          <p:nvPr/>
        </p:nvSpPr>
        <p:spPr>
          <a:xfrm>
            <a:off x="4967209" y="3947681"/>
            <a:ext cx="2376264" cy="1077218"/>
          </a:xfrm>
          <a:prstGeom prst="rect">
            <a:avLst/>
          </a:prstGeom>
          <a:noFill/>
        </p:spPr>
        <p:txBody>
          <a:bodyPr wrap="square" rtlCol="0">
            <a:spAutoFit/>
          </a:bodyPr>
          <a:lstStyle/>
          <a:p>
            <a:r>
              <a:rPr lang="ja-JP" altLang="en-US" sz="3200" b="1" dirty="0" err="1">
                <a:latin typeface="メイリオ" pitchFamily="50" charset="-128"/>
                <a:ea typeface="メイリオ" pitchFamily="50" charset="-128"/>
                <a:cs typeface="メイリオ" pitchFamily="50" charset="-128"/>
              </a:rPr>
              <a:t>はむ</a:t>
            </a:r>
            <a:r>
              <a:rPr lang="ja-JP" altLang="en-US" sz="3200" b="1" dirty="0" err="1" smtClean="0">
                <a:latin typeface="メイリオ" pitchFamily="50" charset="-128"/>
                <a:ea typeface="メイリオ" pitchFamily="50" charset="-128"/>
                <a:cs typeface="メイリオ" pitchFamily="50" charset="-128"/>
              </a:rPr>
              <a:t>はむ</a:t>
            </a:r>
            <a:endParaRPr lang="en-US" altLang="ja-JP" sz="3200" b="1" dirty="0" smtClean="0">
              <a:latin typeface="メイリオ" pitchFamily="50" charset="-128"/>
              <a:ea typeface="メイリオ" pitchFamily="50" charset="-128"/>
              <a:cs typeface="メイリオ" pitchFamily="50" charset="-128"/>
            </a:endParaRPr>
          </a:p>
          <a:p>
            <a:r>
              <a:rPr kumimoji="1" lang="ja-JP" altLang="en-US" sz="3200" b="1" dirty="0" smtClean="0">
                <a:latin typeface="メイリオ" pitchFamily="50" charset="-128"/>
                <a:ea typeface="メイリオ" pitchFamily="50" charset="-128"/>
                <a:cs typeface="メイリオ" pitchFamily="50" charset="-128"/>
              </a:rPr>
              <a:t>動画</a:t>
            </a:r>
            <a:endParaRPr kumimoji="1" lang="ja-JP" altLang="en-US" sz="3200" b="1" dirty="0">
              <a:latin typeface="メイリオ" pitchFamily="50" charset="-128"/>
              <a:ea typeface="メイリオ" pitchFamily="50" charset="-128"/>
              <a:cs typeface="メイリオ" pitchFamily="50" charset="-128"/>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4303" y="5328879"/>
            <a:ext cx="1429147" cy="1012532"/>
          </a:xfrm>
          <a:prstGeom prst="roundRect">
            <a:avLst>
              <a:gd name="adj" fmla="val 8594"/>
            </a:avLst>
          </a:prstGeom>
          <a:solidFill>
            <a:srgbClr val="FFFFFF">
              <a:shade val="85000"/>
            </a:srgbClr>
          </a:solidFill>
          <a:ln>
            <a:noFill/>
          </a:ln>
          <a:effectLst>
            <a:outerShdw blurRad="1270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617" y="5333375"/>
            <a:ext cx="1429147" cy="1008036"/>
          </a:xfrm>
          <a:prstGeom prst="roundRect">
            <a:avLst>
              <a:gd name="adj" fmla="val 8594"/>
            </a:avLst>
          </a:prstGeom>
          <a:solidFill>
            <a:srgbClr val="FFFFFF">
              <a:shade val="85000"/>
            </a:srgbClr>
          </a:solidFill>
          <a:ln>
            <a:noFill/>
          </a:ln>
          <a:effectLst>
            <a:outerShdw blurRad="1270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8797" y="4021694"/>
            <a:ext cx="1429147" cy="1007258"/>
          </a:xfrm>
          <a:prstGeom prst="roundRect">
            <a:avLst>
              <a:gd name="adj" fmla="val 8594"/>
            </a:avLst>
          </a:prstGeom>
          <a:solidFill>
            <a:srgbClr val="FFFFFF">
              <a:shade val="85000"/>
            </a:srgbClr>
          </a:solidFill>
          <a:ln>
            <a:noFill/>
          </a:ln>
          <a:effectLst>
            <a:outerShdw blurRad="1270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7269" y="5333375"/>
            <a:ext cx="1429147" cy="1010668"/>
          </a:xfrm>
          <a:prstGeom prst="roundRect">
            <a:avLst>
              <a:gd name="adj" fmla="val 8594"/>
            </a:avLst>
          </a:prstGeom>
          <a:solidFill>
            <a:srgbClr val="FFFFFF">
              <a:shade val="85000"/>
            </a:srgbClr>
          </a:solidFill>
          <a:ln>
            <a:noFill/>
          </a:ln>
          <a:effectLst>
            <a:outerShdw blurRad="1270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1762" y="4005064"/>
            <a:ext cx="1429147" cy="1005889"/>
          </a:xfrm>
          <a:prstGeom prst="roundRect">
            <a:avLst>
              <a:gd name="adj" fmla="val 8594"/>
            </a:avLst>
          </a:prstGeom>
          <a:solidFill>
            <a:srgbClr val="FFFFFF">
              <a:shade val="85000"/>
            </a:srgbClr>
          </a:solidFill>
          <a:ln>
            <a:noFill/>
          </a:ln>
          <a:effectLst>
            <a:outerShdw blurRad="1270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20582" y="5328631"/>
            <a:ext cx="1429147" cy="1005115"/>
          </a:xfrm>
          <a:prstGeom prst="roundRect">
            <a:avLst>
              <a:gd name="adj" fmla="val 8594"/>
            </a:avLst>
          </a:prstGeom>
          <a:solidFill>
            <a:srgbClr val="FFFFFF">
              <a:shade val="85000"/>
            </a:srgbClr>
          </a:solidFill>
          <a:ln>
            <a:noFill/>
          </a:ln>
          <a:effectLst>
            <a:outerShdw blurRad="127000" dist="635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41224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755576" y="4266962"/>
            <a:ext cx="7109639" cy="1754326"/>
          </a:xfrm>
          <a:prstGeom prst="rect">
            <a:avLst/>
          </a:prstGeom>
        </p:spPr>
        <p:txBody>
          <a:bodyPr wrap="none">
            <a:spAutoFit/>
          </a:bodyPr>
          <a:lstStyle/>
          <a:p>
            <a:r>
              <a:rPr lang="ja-JP" altLang="ja-JP" sz="5400" b="1" dirty="0" smtClean="0">
                <a:latin typeface="メイリオ" pitchFamily="50" charset="-128"/>
                <a:ea typeface="メイリオ" pitchFamily="50" charset="-128"/>
                <a:cs typeface="メイリオ" pitchFamily="50" charset="-128"/>
              </a:rPr>
              <a:t>単語が生起した回数で</a:t>
            </a:r>
            <a:endParaRPr lang="en-US" altLang="ja-JP" sz="5400" b="1" dirty="0" smtClean="0">
              <a:latin typeface="メイリオ" pitchFamily="50" charset="-128"/>
              <a:ea typeface="メイリオ" pitchFamily="50" charset="-128"/>
              <a:cs typeface="メイリオ" pitchFamily="50" charset="-128"/>
            </a:endParaRPr>
          </a:p>
          <a:p>
            <a:r>
              <a:rPr lang="ja-JP" altLang="en-US" sz="5400" b="1" dirty="0" smtClean="0">
                <a:latin typeface="メイリオ" pitchFamily="50" charset="-128"/>
                <a:ea typeface="メイリオ" pitchFamily="50" charset="-128"/>
                <a:cs typeface="メイリオ" pitchFamily="50" charset="-128"/>
              </a:rPr>
              <a:t>タグを</a:t>
            </a:r>
            <a:r>
              <a:rPr lang="ja-JP" altLang="ja-JP" sz="5400" b="1" dirty="0" smtClean="0">
                <a:latin typeface="メイリオ" pitchFamily="50" charset="-128"/>
                <a:ea typeface="メイリオ" pitchFamily="50" charset="-128"/>
                <a:cs typeface="メイリオ" pitchFamily="50" charset="-128"/>
              </a:rPr>
              <a:t>表現</a:t>
            </a:r>
            <a:endParaRPr lang="ja-JP" altLang="en-US" sz="5400" b="1" dirty="0">
              <a:latin typeface="メイリオ" pitchFamily="50" charset="-128"/>
              <a:ea typeface="メイリオ" pitchFamily="50" charset="-128"/>
              <a:cs typeface="メイリオ" pitchFamily="50" charset="-128"/>
            </a:endParaRPr>
          </a:p>
        </p:txBody>
      </p:sp>
      <p:sp>
        <p:nvSpPr>
          <p:cNvPr id="9" name="正方形/長方形 8"/>
          <p:cNvSpPr/>
          <p:nvPr/>
        </p:nvSpPr>
        <p:spPr>
          <a:xfrm>
            <a:off x="1478846" y="3275692"/>
            <a:ext cx="6186309" cy="369332"/>
          </a:xfrm>
          <a:prstGeom prst="rect">
            <a:avLst/>
          </a:prstGeom>
        </p:spPr>
        <p:txBody>
          <a:bodyPr wrap="none">
            <a:spAutoFit/>
          </a:bodyPr>
          <a:lstStyle/>
          <a:p>
            <a:r>
              <a:rPr lang="ja-JP" altLang="en-US" dirty="0" smtClean="0">
                <a:latin typeface="HG丸ｺﾞｼｯｸM-PRO" pitchFamily="50" charset="-128"/>
                <a:ea typeface="HG丸ｺﾞｼｯｸM-PRO" pitchFamily="50" charset="-128"/>
              </a:rPr>
              <a:t>多変数ベルヌーイモデルよりテキスト分類での性能が高い</a:t>
            </a:r>
            <a:endParaRPr lang="ja-JP" altLang="en-US" dirty="0">
              <a:latin typeface="HG丸ｺﾞｼｯｸM-PRO" pitchFamily="50" charset="-128"/>
              <a:ea typeface="HG丸ｺﾞｼｯｸM-PRO" pitchFamily="50" charset="-128"/>
            </a:endParaRPr>
          </a:p>
        </p:txBody>
      </p:sp>
      <p:sp>
        <p:nvSpPr>
          <p:cNvPr id="10" name="テキスト ボックス 9"/>
          <p:cNvSpPr txBox="1"/>
          <p:nvPr/>
        </p:nvSpPr>
        <p:spPr>
          <a:xfrm>
            <a:off x="611559" y="404664"/>
            <a:ext cx="7053595"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ナイーブベイズ分類器</a:t>
            </a:r>
            <a:r>
              <a:rPr lang="ja-JP" altLang="en-US" sz="3600" u="sng" dirty="0">
                <a:latin typeface="HG丸ｺﾞｼｯｸM-PRO" pitchFamily="50" charset="-128"/>
                <a:ea typeface="HG丸ｺﾞｼｯｸM-PRO" pitchFamily="50" charset="-128"/>
              </a:rPr>
              <a:t>のモデル</a:t>
            </a:r>
            <a:endParaRPr lang="en-US" altLang="ja-JP" sz="3600" u="sng" dirty="0" smtClean="0">
              <a:latin typeface="HG丸ｺﾞｼｯｸM-PRO" pitchFamily="50" charset="-128"/>
              <a:ea typeface="HG丸ｺﾞｼｯｸM-PRO" pitchFamily="50" charset="-128"/>
            </a:endParaRPr>
          </a:p>
        </p:txBody>
      </p:sp>
      <p:sp>
        <p:nvSpPr>
          <p:cNvPr id="11" name="正方形/長方形 10"/>
          <p:cNvSpPr/>
          <p:nvPr/>
        </p:nvSpPr>
        <p:spPr>
          <a:xfrm>
            <a:off x="1658382" y="1628800"/>
            <a:ext cx="5827236" cy="1446550"/>
          </a:xfrm>
          <a:prstGeom prst="rect">
            <a:avLst/>
          </a:prstGeom>
        </p:spPr>
        <p:txBody>
          <a:bodyPr wrap="none">
            <a:spAutoFit/>
          </a:bodyPr>
          <a:lstStyle/>
          <a:p>
            <a:r>
              <a:rPr lang="ja-JP" altLang="en-US" sz="8800" b="1" dirty="0" smtClean="0">
                <a:latin typeface="メイリオ" pitchFamily="50" charset="-128"/>
                <a:ea typeface="メイリオ" pitchFamily="50" charset="-128"/>
                <a:cs typeface="メイリオ" pitchFamily="50" charset="-128"/>
              </a:rPr>
              <a:t>多項モデル</a:t>
            </a:r>
            <a:endParaRPr lang="ja-JP" altLang="en-US" sz="8800" b="1" dirty="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5488802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5112568"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多項モデル</a:t>
            </a:r>
            <a:endParaRPr kumimoji="1" lang="ja-JP" altLang="en-US" sz="3600" u="sng" dirty="0">
              <a:latin typeface="HG丸ｺﾞｼｯｸM-PRO" pitchFamily="50" charset="-128"/>
              <a:ea typeface="HG丸ｺﾞｼｯｸM-PRO" pitchFamily="50" charset="-128"/>
            </a:endParaRPr>
          </a:p>
        </p:txBody>
      </p:sp>
      <p:sp>
        <p:nvSpPr>
          <p:cNvPr id="6" name="正方形/長方形 5"/>
          <p:cNvSpPr/>
          <p:nvPr/>
        </p:nvSpPr>
        <p:spPr>
          <a:xfrm>
            <a:off x="636709" y="1763524"/>
            <a:ext cx="3858749" cy="369332"/>
          </a:xfrm>
          <a:prstGeom prst="rect">
            <a:avLst/>
          </a:prstGeom>
        </p:spPr>
        <p:txBody>
          <a:bodyPr wrap="none">
            <a:spAutoFit/>
          </a:bodyPr>
          <a:lstStyle/>
          <a:p>
            <a:r>
              <a:rPr lang="ja-JP" altLang="ja-JP" dirty="0" smtClean="0">
                <a:latin typeface="HG丸ｺﾞｼｯｸM-PRO" pitchFamily="50" charset="-128"/>
                <a:ea typeface="HG丸ｺﾞｼｯｸM-PRO" pitchFamily="50" charset="-128"/>
              </a:rPr>
              <a:t>単語</a:t>
            </a:r>
            <a:r>
              <a:rPr lang="en-US" altLang="ja-JP" dirty="0" smtClean="0">
                <a:latin typeface="HG丸ｺﾞｼｯｸM-PRO" pitchFamily="50" charset="-128"/>
                <a:ea typeface="HG丸ｺﾞｼｯｸM-PRO" pitchFamily="50" charset="-128"/>
              </a:rPr>
              <a:t>w</a:t>
            </a:r>
            <a:r>
              <a:rPr lang="ja-JP" altLang="ja-JP" dirty="0" smtClean="0">
                <a:latin typeface="HG丸ｺﾞｼｯｸM-PRO" pitchFamily="50" charset="-128"/>
                <a:ea typeface="HG丸ｺﾞｼｯｸM-PRO" pitchFamily="50" charset="-128"/>
              </a:rPr>
              <a:t>が生起した回数で</a:t>
            </a:r>
            <a:r>
              <a:rPr lang="ja-JP" altLang="en-US" dirty="0" smtClean="0">
                <a:latin typeface="HG丸ｺﾞｼｯｸM-PRO" pitchFamily="50" charset="-128"/>
                <a:ea typeface="HG丸ｺﾞｼｯｸM-PRO" pitchFamily="50" charset="-128"/>
              </a:rPr>
              <a:t>タグを</a:t>
            </a:r>
            <a:r>
              <a:rPr lang="ja-JP" altLang="ja-JP" dirty="0" smtClean="0">
                <a:latin typeface="HG丸ｺﾞｼｯｸM-PRO" pitchFamily="50" charset="-128"/>
                <a:ea typeface="HG丸ｺﾞｼｯｸM-PRO" pitchFamily="50" charset="-128"/>
              </a:rPr>
              <a:t>表現</a:t>
            </a:r>
            <a:endParaRPr lang="ja-JP" altLang="en-US" dirty="0">
              <a:latin typeface="HG丸ｺﾞｼｯｸM-PRO" pitchFamily="50" charset="-128"/>
              <a:ea typeface="HG丸ｺﾞｼｯｸM-PRO" pitchFamily="50" charset="-128"/>
            </a:endParaRPr>
          </a:p>
        </p:txBody>
      </p:sp>
      <p:sp>
        <p:nvSpPr>
          <p:cNvPr id="9" name="正方形/長方形 8"/>
          <p:cNvSpPr/>
          <p:nvPr/>
        </p:nvSpPr>
        <p:spPr>
          <a:xfrm>
            <a:off x="639360" y="1268760"/>
            <a:ext cx="6186309" cy="369332"/>
          </a:xfrm>
          <a:prstGeom prst="rect">
            <a:avLst/>
          </a:prstGeom>
        </p:spPr>
        <p:txBody>
          <a:bodyPr wrap="none">
            <a:spAutoFit/>
          </a:bodyPr>
          <a:lstStyle/>
          <a:p>
            <a:r>
              <a:rPr lang="ja-JP" altLang="en-US" dirty="0" smtClean="0">
                <a:latin typeface="HG丸ｺﾞｼｯｸM-PRO" pitchFamily="50" charset="-128"/>
                <a:ea typeface="HG丸ｺﾞｼｯｸM-PRO" pitchFamily="50" charset="-128"/>
              </a:rPr>
              <a:t>多変数ベルヌーイモデルよりテキスト分類での性能が高い</a:t>
            </a:r>
            <a:endParaRPr lang="ja-JP" altLang="en-US" dirty="0">
              <a:latin typeface="HG丸ｺﾞｼｯｸM-PRO" pitchFamily="50" charset="-128"/>
              <a:ea typeface="HG丸ｺﾞｼｯｸM-PRO" pitchFamily="50" charset="-128"/>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52" y="4509120"/>
            <a:ext cx="7236296" cy="740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222" y="5516536"/>
            <a:ext cx="4050580" cy="668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06" y="2492896"/>
            <a:ext cx="7965788"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正方形/長方形 13"/>
          <p:cNvSpPr/>
          <p:nvPr/>
        </p:nvSpPr>
        <p:spPr>
          <a:xfrm>
            <a:off x="639360" y="3995772"/>
            <a:ext cx="2492990" cy="369332"/>
          </a:xfrm>
          <a:prstGeom prst="rect">
            <a:avLst/>
          </a:prstGeom>
        </p:spPr>
        <p:txBody>
          <a:bodyPr wrap="none">
            <a:spAutoFit/>
          </a:bodyPr>
          <a:lstStyle/>
          <a:p>
            <a:r>
              <a:rPr lang="ja-JP" altLang="en-US" dirty="0" smtClean="0">
                <a:latin typeface="HG丸ｺﾞｼｯｸM-PRO" pitchFamily="50" charset="-128"/>
                <a:ea typeface="HG丸ｺﾞｼｯｸM-PRO" pitchFamily="50" charset="-128"/>
              </a:rPr>
              <a:t>パラメータの推定方法</a:t>
            </a:r>
            <a:endParaRPr lang="ja-JP" altLang="en-US" dirty="0">
              <a:latin typeface="HG丸ｺﾞｼｯｸM-PRO" pitchFamily="50" charset="-128"/>
              <a:ea typeface="HG丸ｺﾞｼｯｸM-PRO" pitchFamily="50" charset="-128"/>
            </a:endParaRPr>
          </a:p>
        </p:txBody>
      </p:sp>
    </p:spTree>
    <p:extLst>
      <p:ext uri="{BB962C8B-B14F-4D97-AF65-F5344CB8AC3E}">
        <p14:creationId xmlns:p14="http://schemas.microsoft.com/office/powerpoint/2010/main" val="24360453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4464496"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動画情報の取得</a:t>
            </a:r>
            <a:endParaRPr kumimoji="1" lang="ja-JP" altLang="en-US" sz="3600" u="sng" dirty="0">
              <a:latin typeface="HG丸ｺﾞｼｯｸM-PRO" pitchFamily="50" charset="-128"/>
              <a:ea typeface="HG丸ｺﾞｼｯｸM-PRO" pitchFamily="50" charset="-128"/>
            </a:endParaRPr>
          </a:p>
        </p:txBody>
      </p:sp>
      <p:pic>
        <p:nvPicPr>
          <p:cNvPr id="4" name="Picture 3"/>
          <p:cNvPicPr>
            <a:picLocks noChangeAspect="1" noChangeArrowheads="1"/>
          </p:cNvPicPr>
          <p:nvPr/>
        </p:nvPicPr>
        <p:blipFill>
          <a:blip r:embed="rId3" cstate="print"/>
          <a:srcRect/>
          <a:stretch>
            <a:fillRect/>
          </a:stretch>
        </p:blipFill>
        <p:spPr bwMode="auto">
          <a:xfrm>
            <a:off x="899592" y="1844748"/>
            <a:ext cx="2232248" cy="621962"/>
          </a:xfrm>
          <a:prstGeom prst="rect">
            <a:avLst/>
          </a:prstGeom>
          <a:noFill/>
          <a:ln w="9525">
            <a:noFill/>
            <a:miter lim="800000"/>
            <a:headEnd/>
            <a:tailEnd/>
          </a:ln>
        </p:spPr>
      </p:pic>
      <p:sp>
        <p:nvSpPr>
          <p:cNvPr id="5" name="角丸四角形 4"/>
          <p:cNvSpPr/>
          <p:nvPr/>
        </p:nvSpPr>
        <p:spPr>
          <a:xfrm>
            <a:off x="2483768" y="3140968"/>
            <a:ext cx="2016224" cy="936104"/>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HG丸ｺﾞｼｯｸM-PRO" pitchFamily="50" charset="-128"/>
                <a:ea typeface="HG丸ｺﾞｼｯｸM-PRO" pitchFamily="50" charset="-128"/>
                <a:cs typeface="メイリオ" pitchFamily="50" charset="-128"/>
              </a:rPr>
              <a:t>コメント</a:t>
            </a:r>
            <a:endParaRPr kumimoji="1" lang="en-US" altLang="ja-JP" sz="2000" dirty="0" smtClean="0">
              <a:solidFill>
                <a:schemeClr val="tx1"/>
              </a:solidFill>
              <a:latin typeface="HG丸ｺﾞｼｯｸM-PRO" pitchFamily="50" charset="-128"/>
              <a:ea typeface="HG丸ｺﾞｼｯｸM-PRO" pitchFamily="50" charset="-128"/>
              <a:cs typeface="メイリオ" pitchFamily="50" charset="-128"/>
            </a:endParaRPr>
          </a:p>
          <a:p>
            <a:pPr algn="ctr"/>
            <a:r>
              <a:rPr lang="ja-JP" altLang="en-US" sz="1200" dirty="0" smtClean="0">
                <a:solidFill>
                  <a:schemeClr val="tx1"/>
                </a:solidFill>
                <a:latin typeface="HG丸ｺﾞｼｯｸM-PRO" pitchFamily="50" charset="-128"/>
                <a:ea typeface="HG丸ｺﾞｼｯｸM-PRO" pitchFamily="50" charset="-128"/>
              </a:rPr>
              <a:t>最大</a:t>
            </a:r>
            <a:r>
              <a:rPr lang="en-US" altLang="ja-JP" sz="1200" dirty="0" smtClean="0">
                <a:solidFill>
                  <a:schemeClr val="tx1"/>
                </a:solidFill>
                <a:latin typeface="HG丸ｺﾞｼｯｸM-PRO" pitchFamily="50" charset="-128"/>
                <a:ea typeface="HG丸ｺﾞｼｯｸM-PRO" pitchFamily="50" charset="-128"/>
              </a:rPr>
              <a:t>1000</a:t>
            </a:r>
            <a:r>
              <a:rPr lang="ja-JP" altLang="en-US" sz="1200" dirty="0" smtClean="0">
                <a:solidFill>
                  <a:schemeClr val="tx1"/>
                </a:solidFill>
                <a:latin typeface="HG丸ｺﾞｼｯｸM-PRO" pitchFamily="50" charset="-128"/>
                <a:ea typeface="HG丸ｺﾞｼｯｸM-PRO" pitchFamily="50" charset="-128"/>
              </a:rPr>
              <a:t>件</a:t>
            </a:r>
            <a:endParaRPr kumimoji="1" lang="ja-JP" altLang="en-US" sz="1200" dirty="0">
              <a:solidFill>
                <a:schemeClr val="tx1"/>
              </a:solidFill>
              <a:latin typeface="HG丸ｺﾞｼｯｸM-PRO" pitchFamily="50" charset="-128"/>
              <a:ea typeface="HG丸ｺﾞｼｯｸM-PRO" pitchFamily="50" charset="-128"/>
            </a:endParaRPr>
          </a:p>
        </p:txBody>
      </p:sp>
      <p:sp>
        <p:nvSpPr>
          <p:cNvPr id="6" name="角丸四角形 5"/>
          <p:cNvSpPr/>
          <p:nvPr/>
        </p:nvSpPr>
        <p:spPr>
          <a:xfrm>
            <a:off x="5004048" y="3140968"/>
            <a:ext cx="2016224" cy="936104"/>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HG丸ｺﾞｼｯｸM-PRO" pitchFamily="50" charset="-128"/>
                <a:ea typeface="HG丸ｺﾞｼｯｸM-PRO" pitchFamily="50" charset="-128"/>
                <a:cs typeface="メイリオ" pitchFamily="50" charset="-128"/>
              </a:rPr>
              <a:t>タグ</a:t>
            </a:r>
            <a:endParaRPr kumimoji="1" lang="en-US" altLang="ja-JP" sz="2000" dirty="0" smtClean="0">
              <a:solidFill>
                <a:schemeClr val="tx1"/>
              </a:solidFill>
              <a:latin typeface="HG丸ｺﾞｼｯｸM-PRO" pitchFamily="50" charset="-128"/>
              <a:ea typeface="HG丸ｺﾞｼｯｸM-PRO" pitchFamily="50" charset="-128"/>
              <a:cs typeface="メイリオ" pitchFamily="50" charset="-128"/>
            </a:endParaRPr>
          </a:p>
          <a:p>
            <a:pPr algn="ctr"/>
            <a:r>
              <a:rPr lang="en-US" altLang="ja-JP" sz="2000" dirty="0" smtClean="0">
                <a:solidFill>
                  <a:schemeClr val="tx1"/>
                </a:solidFill>
                <a:latin typeface="HG丸ｺﾞｼｯｸM-PRO" pitchFamily="50" charset="-128"/>
                <a:ea typeface="HG丸ｺﾞｼｯｸM-PRO" pitchFamily="50" charset="-128"/>
                <a:cs typeface="メイリオ" pitchFamily="50" charset="-128"/>
              </a:rPr>
              <a:t>5,090</a:t>
            </a:r>
            <a:endParaRPr kumimoji="1" lang="ja-JP" altLang="en-US" sz="2000" dirty="0">
              <a:solidFill>
                <a:schemeClr val="tx1"/>
              </a:solidFill>
              <a:latin typeface="HG丸ｺﾞｼｯｸM-PRO" pitchFamily="50" charset="-128"/>
              <a:ea typeface="HG丸ｺﾞｼｯｸM-PRO" pitchFamily="50" charset="-128"/>
              <a:cs typeface="メイリオ" pitchFamily="50" charset="-128"/>
            </a:endParaRPr>
          </a:p>
        </p:txBody>
      </p:sp>
      <p:pic>
        <p:nvPicPr>
          <p:cNvPr id="52227" name="Picture 3"/>
          <p:cNvPicPr>
            <a:picLocks noChangeAspect="1" noChangeArrowheads="1"/>
          </p:cNvPicPr>
          <p:nvPr/>
        </p:nvPicPr>
        <p:blipFill>
          <a:blip r:embed="rId4" cstate="print"/>
          <a:srcRect/>
          <a:stretch>
            <a:fillRect/>
          </a:stretch>
        </p:blipFill>
        <p:spPr bwMode="auto">
          <a:xfrm>
            <a:off x="3369611" y="1466907"/>
            <a:ext cx="2657661" cy="1377645"/>
          </a:xfrm>
          <a:prstGeom prst="rect">
            <a:avLst/>
          </a:prstGeom>
          <a:noFill/>
          <a:ln w="9525">
            <a:noFill/>
            <a:miter lim="800000"/>
            <a:headEnd/>
            <a:tailEnd/>
          </a:ln>
        </p:spPr>
      </p:pic>
      <p:sp>
        <p:nvSpPr>
          <p:cNvPr id="25" name="テキスト ボックス 24"/>
          <p:cNvSpPr txBox="1"/>
          <p:nvPr/>
        </p:nvSpPr>
        <p:spPr>
          <a:xfrm>
            <a:off x="487002" y="5013176"/>
            <a:ext cx="5904656" cy="400110"/>
          </a:xfrm>
          <a:prstGeom prst="rect">
            <a:avLst/>
          </a:prstGeom>
          <a:noFill/>
        </p:spPr>
        <p:txBody>
          <a:bodyPr wrap="square" rtlCol="0">
            <a:spAutoFit/>
          </a:bodyPr>
          <a:lstStyle/>
          <a:p>
            <a:r>
              <a:rPr lang="ja-JP" altLang="en-US" sz="2000" dirty="0" smtClean="0">
                <a:latin typeface="HG丸ｺﾞｼｯｸM-PRO" pitchFamily="50" charset="-128"/>
                <a:ea typeface="HG丸ｺﾞｼｯｸM-PRO" pitchFamily="50" charset="-128"/>
              </a:rPr>
              <a:t>ニコニコ大百科に掲載されている</a:t>
            </a:r>
            <a:endParaRPr kumimoji="1" lang="ja-JP" altLang="en-US" sz="2000" dirty="0">
              <a:latin typeface="HG丸ｺﾞｼｯｸM-PRO" pitchFamily="50" charset="-128"/>
              <a:ea typeface="HG丸ｺﾞｼｯｸM-PRO" pitchFamily="50" charset="-128"/>
            </a:endParaRPr>
          </a:p>
        </p:txBody>
      </p:sp>
      <p:sp>
        <p:nvSpPr>
          <p:cNvPr id="26" name="テキスト ボックス 25"/>
          <p:cNvSpPr txBox="1"/>
          <p:nvPr/>
        </p:nvSpPr>
        <p:spPr>
          <a:xfrm>
            <a:off x="487002" y="5549170"/>
            <a:ext cx="5904656" cy="400110"/>
          </a:xfrm>
          <a:prstGeom prst="rect">
            <a:avLst/>
          </a:prstGeom>
          <a:noFill/>
        </p:spPr>
        <p:txBody>
          <a:bodyPr wrap="square" rtlCol="0">
            <a:spAutoFit/>
          </a:bodyPr>
          <a:lstStyle/>
          <a:p>
            <a:r>
              <a:rPr lang="ja-JP" altLang="en-US" sz="2000" dirty="0">
                <a:latin typeface="HG丸ｺﾞｼｯｸM-PRO" pitchFamily="50" charset="-128"/>
                <a:ea typeface="HG丸ｺﾞｼｯｸM-PRO" pitchFamily="50" charset="-128"/>
              </a:rPr>
              <a:t>利用頻度</a:t>
            </a:r>
            <a:r>
              <a:rPr lang="ja-JP" altLang="en-US" sz="2000" dirty="0" smtClean="0">
                <a:latin typeface="HG丸ｺﾞｼｯｸM-PRO" pitchFamily="50" charset="-128"/>
                <a:ea typeface="HG丸ｺﾞｼｯｸM-PRO" pitchFamily="50" charset="-128"/>
              </a:rPr>
              <a:t>の</a:t>
            </a:r>
            <a:r>
              <a:rPr lang="ja-JP" altLang="en-US" sz="2000" dirty="0">
                <a:latin typeface="HG丸ｺﾞｼｯｸM-PRO" pitchFamily="50" charset="-128"/>
                <a:ea typeface="HG丸ｺﾞｼｯｸM-PRO" pitchFamily="50" charset="-128"/>
              </a:rPr>
              <a:t>高い</a:t>
            </a:r>
            <a:r>
              <a:rPr kumimoji="1" lang="ja-JP" altLang="en-US" sz="2000" dirty="0" smtClean="0">
                <a:latin typeface="HG丸ｺﾞｼｯｸM-PRO" pitchFamily="50" charset="-128"/>
                <a:ea typeface="HG丸ｺﾞｼｯｸM-PRO" pitchFamily="50" charset="-128"/>
              </a:rPr>
              <a:t>タグのみ抽出</a:t>
            </a:r>
            <a:endParaRPr kumimoji="1" lang="ja-JP" altLang="en-US" sz="2000" dirty="0">
              <a:latin typeface="HG丸ｺﾞｼｯｸM-PRO" pitchFamily="50" charset="-128"/>
              <a:ea typeface="HG丸ｺﾞｼｯｸM-PRO" pitchFamily="50" charset="-128"/>
            </a:endParaRPr>
          </a:p>
        </p:txBody>
      </p:sp>
      <p:pic>
        <p:nvPicPr>
          <p:cNvPr id="52228" name="Picture 4"/>
          <p:cNvPicPr>
            <a:picLocks noChangeAspect="1" noChangeArrowheads="1"/>
          </p:cNvPicPr>
          <p:nvPr/>
        </p:nvPicPr>
        <p:blipFill>
          <a:blip r:embed="rId5" cstate="print"/>
          <a:srcRect/>
          <a:stretch>
            <a:fillRect/>
          </a:stretch>
        </p:blipFill>
        <p:spPr bwMode="auto">
          <a:xfrm rot="19655610">
            <a:off x="4078902" y="4169446"/>
            <a:ext cx="1311350" cy="552147"/>
          </a:xfrm>
          <a:prstGeom prst="rect">
            <a:avLst/>
          </a:prstGeom>
          <a:noFill/>
          <a:ln w="9525">
            <a:noFill/>
            <a:miter lim="800000"/>
            <a:headEnd/>
            <a:tailEnd/>
          </a:ln>
        </p:spPr>
      </p:pic>
      <p:sp>
        <p:nvSpPr>
          <p:cNvPr id="37" name="正方形/長方形 36"/>
          <p:cNvSpPr/>
          <p:nvPr/>
        </p:nvSpPr>
        <p:spPr>
          <a:xfrm>
            <a:off x="8172400" y="2996952"/>
            <a:ext cx="43204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6732240" y="4293096"/>
            <a:ext cx="1944216"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descr="t.png"/>
          <p:cNvPicPr>
            <a:picLocks noChangeAspect="1"/>
          </p:cNvPicPr>
          <p:nvPr/>
        </p:nvPicPr>
        <p:blipFill>
          <a:blip r:embed="rId6" cstate="print"/>
          <a:stretch>
            <a:fillRect/>
          </a:stretch>
        </p:blipFill>
        <p:spPr>
          <a:xfrm>
            <a:off x="5571728" y="2844552"/>
            <a:ext cx="3824808" cy="3824808"/>
          </a:xfrm>
          <a:prstGeom prst="rect">
            <a:avLst/>
          </a:prstGeom>
        </p:spPr>
      </p:pic>
      <p:pic>
        <p:nvPicPr>
          <p:cNvPr id="43" name="図 42" descr="r.png"/>
          <p:cNvPicPr>
            <a:picLocks noChangeAspect="1"/>
          </p:cNvPicPr>
          <p:nvPr/>
        </p:nvPicPr>
        <p:blipFill>
          <a:blip r:embed="rId7" cstate="print"/>
          <a:stretch>
            <a:fillRect/>
          </a:stretch>
        </p:blipFill>
        <p:spPr>
          <a:xfrm rot="18241700">
            <a:off x="6578858" y="4794069"/>
            <a:ext cx="720080" cy="360040"/>
          </a:xfrm>
          <a:prstGeom prst="rect">
            <a:avLst/>
          </a:prstGeom>
        </p:spPr>
      </p:pic>
      <p:pic>
        <p:nvPicPr>
          <p:cNvPr id="44" name="図 43" descr="r.png"/>
          <p:cNvPicPr>
            <a:picLocks noChangeAspect="1"/>
          </p:cNvPicPr>
          <p:nvPr/>
        </p:nvPicPr>
        <p:blipFill>
          <a:blip r:embed="rId7" cstate="print"/>
          <a:stretch>
            <a:fillRect/>
          </a:stretch>
        </p:blipFill>
        <p:spPr>
          <a:xfrm rot="18241700">
            <a:off x="6578858" y="6018205"/>
            <a:ext cx="720080" cy="360040"/>
          </a:xfrm>
          <a:prstGeom prst="rect">
            <a:avLst/>
          </a:prstGeom>
        </p:spPr>
      </p:pic>
      <p:pic>
        <p:nvPicPr>
          <p:cNvPr id="45" name="図 44" descr="r.png"/>
          <p:cNvPicPr>
            <a:picLocks noChangeAspect="1"/>
          </p:cNvPicPr>
          <p:nvPr/>
        </p:nvPicPr>
        <p:blipFill>
          <a:blip r:embed="rId7" cstate="print"/>
          <a:stretch>
            <a:fillRect/>
          </a:stretch>
        </p:blipFill>
        <p:spPr>
          <a:xfrm rot="1382704">
            <a:off x="6341930" y="5565631"/>
            <a:ext cx="720080" cy="360040"/>
          </a:xfrm>
          <a:prstGeom prst="rect">
            <a:avLst/>
          </a:prstGeom>
        </p:spPr>
      </p:pic>
      <p:cxnSp>
        <p:nvCxnSpPr>
          <p:cNvPr id="16" name="直線矢印コネクタ 15"/>
          <p:cNvCxnSpPr/>
          <p:nvPr/>
        </p:nvCxnSpPr>
        <p:spPr>
          <a:xfrm>
            <a:off x="3851920" y="2833390"/>
            <a:ext cx="0" cy="327124"/>
          </a:xfrm>
          <a:prstGeom prst="straightConnector1">
            <a:avLst/>
          </a:prstGeom>
          <a:ln>
            <a:solidFill>
              <a:schemeClr val="tx1">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5562280" y="2844552"/>
            <a:ext cx="0" cy="327124"/>
          </a:xfrm>
          <a:prstGeom prst="straightConnector1">
            <a:avLst/>
          </a:prstGeom>
          <a:ln>
            <a:solidFill>
              <a:schemeClr val="tx1">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6156176" y="548680"/>
            <a:ext cx="2520280" cy="1569660"/>
          </a:xfrm>
          <a:prstGeom prst="rect">
            <a:avLst/>
          </a:prstGeom>
          <a:noFill/>
        </p:spPr>
        <p:txBody>
          <a:bodyPr wrap="square" rtlCol="0">
            <a:spAutoFit/>
          </a:bodyPr>
          <a:lstStyle/>
          <a:p>
            <a:pPr algn="r"/>
            <a:r>
              <a:rPr kumimoji="1" lang="en-US" altLang="ja-JP" sz="4800" b="1" dirty="0" smtClean="0">
                <a:latin typeface="メイリオ" pitchFamily="50" charset="-128"/>
                <a:ea typeface="メイリオ" pitchFamily="50" charset="-128"/>
                <a:cs typeface="メイリオ" pitchFamily="50" charset="-128"/>
              </a:rPr>
              <a:t>10,000</a:t>
            </a:r>
            <a:r>
              <a:rPr kumimoji="1" lang="ja-JP" altLang="en-US" sz="4800" b="1" dirty="0" smtClean="0">
                <a:latin typeface="メイリオ" pitchFamily="50" charset="-128"/>
                <a:ea typeface="メイリオ" pitchFamily="50" charset="-128"/>
                <a:cs typeface="メイリオ" pitchFamily="50" charset="-128"/>
              </a:rPr>
              <a:t>件分</a:t>
            </a:r>
            <a:endParaRPr kumimoji="1" lang="ja-JP" altLang="en-US" sz="4800" b="1" dirty="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4840321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58" y="404664"/>
            <a:ext cx="6768754" cy="646331"/>
          </a:xfrm>
          <a:prstGeom prst="rect">
            <a:avLst/>
          </a:prstGeom>
          <a:noFill/>
        </p:spPr>
        <p:txBody>
          <a:bodyPr wrap="square" rtlCol="0">
            <a:spAutoFit/>
          </a:bodyPr>
          <a:lstStyle/>
          <a:p>
            <a:r>
              <a:rPr lang="ja-JP" altLang="en-US" sz="3600" u="sng" dirty="0">
                <a:latin typeface="HG丸ｺﾞｼｯｸM-PRO" pitchFamily="50" charset="-128"/>
                <a:ea typeface="HG丸ｺﾞｼｯｸM-PRO" pitchFamily="50" charset="-128"/>
              </a:rPr>
              <a:t>機械学習</a:t>
            </a:r>
            <a:r>
              <a:rPr lang="ja-JP" altLang="en-US" sz="3600" u="sng" dirty="0" smtClean="0">
                <a:latin typeface="HG丸ｺﾞｼｯｸM-PRO" pitchFamily="50" charset="-128"/>
                <a:ea typeface="HG丸ｺﾞｼｯｸM-PRO" pitchFamily="50" charset="-128"/>
              </a:rPr>
              <a:t>を用いたテキスト分類</a:t>
            </a:r>
            <a:endParaRPr kumimoji="1" lang="ja-JP" altLang="en-US" sz="3600" u="sng" dirty="0">
              <a:latin typeface="HG丸ｺﾞｼｯｸM-PRO" pitchFamily="50" charset="-128"/>
              <a:ea typeface="HG丸ｺﾞｼｯｸM-PRO" pitchFamily="50" charset="-128"/>
            </a:endParaRPr>
          </a:p>
        </p:txBody>
      </p:sp>
      <p:sp>
        <p:nvSpPr>
          <p:cNvPr id="4" name="角丸四角形 3"/>
          <p:cNvSpPr/>
          <p:nvPr/>
        </p:nvSpPr>
        <p:spPr>
          <a:xfrm>
            <a:off x="4682645" y="1772815"/>
            <a:ext cx="4065819" cy="1368154"/>
          </a:xfrm>
          <a:prstGeom prst="roundRect">
            <a:avLst/>
          </a:prstGeom>
          <a:noFill/>
          <a:ln w="38100">
            <a:solidFill>
              <a:schemeClr val="bg1">
                <a:lumMod val="65000"/>
              </a:schemeClr>
            </a:solidFill>
            <a:prstDash val="sysDot"/>
          </a:ln>
          <a:effectLst/>
        </p:spPr>
        <p:style>
          <a:lnRef idx="0">
            <a:schemeClr val="lt1">
              <a:hueOff val="0"/>
              <a:satOff val="0"/>
              <a:lumOff val="0"/>
              <a:alphaOff val="0"/>
            </a:schemeClr>
          </a:lnRef>
          <a:fillRef idx="3">
            <a:schemeClr val="accent1">
              <a:alpha val="90000"/>
              <a:hueOff val="0"/>
              <a:satOff val="0"/>
              <a:lumOff val="0"/>
              <a:alphaOff val="0"/>
            </a:schemeClr>
          </a:fillRef>
          <a:effectRef idx="2">
            <a:schemeClr val="accent1">
              <a:alpha val="90000"/>
              <a:hueOff val="0"/>
              <a:satOff val="0"/>
              <a:lumOff val="0"/>
              <a:alphaOff val="0"/>
            </a:schemeClr>
          </a:effectRef>
          <a:fontRef idx="minor">
            <a:schemeClr val="lt1"/>
          </a:fontRef>
        </p:style>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2519016"/>
            <a:ext cx="2857500" cy="2857500"/>
          </a:xfrm>
          <a:prstGeom prst="rect">
            <a:avLst/>
          </a:prstGeom>
        </p:spPr>
      </p:pic>
      <p:sp>
        <p:nvSpPr>
          <p:cNvPr id="6" name="角丸四角形 5"/>
          <p:cNvSpPr/>
          <p:nvPr/>
        </p:nvSpPr>
        <p:spPr>
          <a:xfrm>
            <a:off x="395536" y="1772815"/>
            <a:ext cx="4032448" cy="1368153"/>
          </a:xfrm>
          <a:prstGeom prst="roundRect">
            <a:avLst/>
          </a:prstGeom>
          <a:noFill/>
          <a:ln w="38100">
            <a:solidFill>
              <a:schemeClr val="bg1">
                <a:lumMod val="65000"/>
              </a:schemeClr>
            </a:solidFill>
            <a:prstDash val="sysDot"/>
          </a:ln>
          <a:effectLst/>
        </p:spPr>
        <p:style>
          <a:lnRef idx="0">
            <a:schemeClr val="lt1">
              <a:hueOff val="0"/>
              <a:satOff val="0"/>
              <a:lumOff val="0"/>
              <a:alphaOff val="0"/>
            </a:schemeClr>
          </a:lnRef>
          <a:fillRef idx="3">
            <a:schemeClr val="accent1">
              <a:alpha val="90000"/>
              <a:hueOff val="0"/>
              <a:satOff val="0"/>
              <a:lumOff val="0"/>
              <a:alphaOff val="0"/>
            </a:schemeClr>
          </a:fillRef>
          <a:effectRef idx="2">
            <a:schemeClr val="accent1">
              <a:alpha val="90000"/>
              <a:hueOff val="0"/>
              <a:satOff val="0"/>
              <a:lumOff val="0"/>
              <a:alphaOff val="0"/>
            </a:schemeClr>
          </a:effectRef>
          <a:fontRef idx="minor">
            <a:schemeClr val="lt1"/>
          </a:fontRef>
        </p:style>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010" y="2520696"/>
            <a:ext cx="2857500" cy="2857500"/>
          </a:xfrm>
          <a:prstGeom prst="rect">
            <a:avLst/>
          </a:prstGeom>
        </p:spPr>
      </p:pic>
      <p:sp>
        <p:nvSpPr>
          <p:cNvPr id="8" name="テキスト ボックス 7"/>
          <p:cNvSpPr txBox="1"/>
          <p:nvPr/>
        </p:nvSpPr>
        <p:spPr>
          <a:xfrm>
            <a:off x="1367176" y="1484784"/>
            <a:ext cx="1980688" cy="523220"/>
          </a:xfrm>
          <a:prstGeom prst="rect">
            <a:avLst/>
          </a:prstGeom>
          <a:solidFill>
            <a:schemeClr val="bg1"/>
          </a:solidFill>
        </p:spPr>
        <p:txBody>
          <a:bodyPr wrap="square" rtlCol="0">
            <a:spAutoFit/>
          </a:bodyPr>
          <a:lstStyle/>
          <a:p>
            <a:r>
              <a:rPr kumimoji="1" lang="ja-JP" altLang="en-US" sz="2800" b="1" dirty="0" smtClean="0">
                <a:latin typeface="メイリオ" pitchFamily="50" charset="-128"/>
                <a:ea typeface="メイリオ" pitchFamily="50" charset="-128"/>
                <a:cs typeface="メイリオ" pitchFamily="50" charset="-128"/>
              </a:rPr>
              <a:t>訓練データ</a:t>
            </a:r>
            <a:endParaRPr kumimoji="1" lang="ja-JP" altLang="en-US" sz="2800" b="1" dirty="0">
              <a:latin typeface="メイリオ" pitchFamily="50" charset="-128"/>
              <a:ea typeface="メイリオ" pitchFamily="50" charset="-128"/>
              <a:cs typeface="メイリオ" pitchFamily="50" charset="-128"/>
            </a:endParaRPr>
          </a:p>
        </p:txBody>
      </p:sp>
      <p:sp>
        <p:nvSpPr>
          <p:cNvPr id="9" name="テキスト ボックス 8"/>
          <p:cNvSpPr txBox="1"/>
          <p:nvPr/>
        </p:nvSpPr>
        <p:spPr>
          <a:xfrm>
            <a:off x="5580112" y="1505242"/>
            <a:ext cx="2338690" cy="523220"/>
          </a:xfrm>
          <a:prstGeom prst="rect">
            <a:avLst/>
          </a:prstGeom>
          <a:solidFill>
            <a:schemeClr val="bg1"/>
          </a:solidFill>
          <a:effectLst/>
        </p:spPr>
        <p:txBody>
          <a:bodyPr wrap="square" rtlCol="0">
            <a:spAutoFit/>
          </a:bodyPr>
          <a:lstStyle/>
          <a:p>
            <a:pPr algn="ctr"/>
            <a:r>
              <a:rPr lang="ja-JP" altLang="en-US" sz="2800" b="1" dirty="0" smtClean="0">
                <a:latin typeface="メイリオ" pitchFamily="50" charset="-128"/>
                <a:ea typeface="メイリオ" pitchFamily="50" charset="-128"/>
                <a:cs typeface="メイリオ" pitchFamily="50" charset="-128"/>
              </a:rPr>
              <a:t>テスト</a:t>
            </a:r>
            <a:r>
              <a:rPr kumimoji="1" lang="ja-JP" altLang="en-US" sz="2800" b="1" dirty="0" smtClean="0">
                <a:latin typeface="メイリオ" pitchFamily="50" charset="-128"/>
                <a:ea typeface="メイリオ" pitchFamily="50" charset="-128"/>
                <a:cs typeface="メイリオ" pitchFamily="50" charset="-128"/>
              </a:rPr>
              <a:t>データ</a:t>
            </a:r>
            <a:endParaRPr kumimoji="1" lang="ja-JP" altLang="en-US" sz="2800" b="1" dirty="0">
              <a:latin typeface="メイリオ" pitchFamily="50" charset="-128"/>
              <a:ea typeface="メイリオ" pitchFamily="50" charset="-128"/>
              <a:cs typeface="メイリオ" pitchFamily="50" charset="-128"/>
            </a:endParaRPr>
          </a:p>
        </p:txBody>
      </p:sp>
      <p:sp>
        <p:nvSpPr>
          <p:cNvPr id="11" name="テキスト ボックス 10"/>
          <p:cNvSpPr txBox="1"/>
          <p:nvPr/>
        </p:nvSpPr>
        <p:spPr>
          <a:xfrm>
            <a:off x="1639285" y="4326195"/>
            <a:ext cx="2336103" cy="830997"/>
          </a:xfrm>
          <a:prstGeom prst="rect">
            <a:avLst/>
          </a:prstGeom>
          <a:noFill/>
        </p:spPr>
        <p:txBody>
          <a:bodyPr wrap="square" rtlCol="0">
            <a:spAutoFit/>
          </a:bodyPr>
          <a:lstStyle/>
          <a:p>
            <a:r>
              <a:rPr kumimoji="1" lang="ja-JP" altLang="en-US" sz="4800" b="1" dirty="0" smtClean="0">
                <a:latin typeface="メイリオ" pitchFamily="50" charset="-128"/>
                <a:ea typeface="メイリオ" pitchFamily="50" charset="-128"/>
                <a:cs typeface="メイリオ" pitchFamily="50" charset="-128"/>
              </a:rPr>
              <a:t>学習</a:t>
            </a:r>
            <a:endParaRPr kumimoji="1" lang="ja-JP" altLang="en-US" sz="4800" b="1" dirty="0">
              <a:latin typeface="メイリオ" pitchFamily="50" charset="-128"/>
              <a:ea typeface="メイリオ" pitchFamily="50" charset="-128"/>
              <a:cs typeface="メイリオ" pitchFamily="50" charset="-128"/>
            </a:endParaRPr>
          </a:p>
        </p:txBody>
      </p:sp>
      <p:sp>
        <p:nvSpPr>
          <p:cNvPr id="12" name="テキスト ボックス 11"/>
          <p:cNvSpPr txBox="1"/>
          <p:nvPr/>
        </p:nvSpPr>
        <p:spPr>
          <a:xfrm>
            <a:off x="3625532" y="5611887"/>
            <a:ext cx="1872208" cy="769441"/>
          </a:xfrm>
          <a:prstGeom prst="rect">
            <a:avLst/>
          </a:prstGeom>
          <a:noFill/>
        </p:spPr>
        <p:txBody>
          <a:bodyPr wrap="square" rtlCol="0">
            <a:spAutoFit/>
          </a:bodyPr>
          <a:lstStyle/>
          <a:p>
            <a:r>
              <a:rPr lang="ja-JP" altLang="en-US" sz="4400" b="1" dirty="0">
                <a:latin typeface="メイリオ" pitchFamily="50" charset="-128"/>
                <a:ea typeface="メイリオ" pitchFamily="50" charset="-128"/>
                <a:cs typeface="メイリオ" pitchFamily="50" charset="-128"/>
              </a:rPr>
              <a:t>分類器</a:t>
            </a:r>
            <a:endParaRPr kumimoji="1" lang="ja-JP" altLang="en-US" sz="4400" b="1" dirty="0">
              <a:latin typeface="メイリオ" pitchFamily="50" charset="-128"/>
              <a:ea typeface="メイリオ" pitchFamily="50" charset="-128"/>
              <a:cs typeface="メイリオ" pitchFamily="50" charset="-128"/>
            </a:endParaRPr>
          </a:p>
        </p:txBody>
      </p:sp>
      <p:sp>
        <p:nvSpPr>
          <p:cNvPr id="13" name="屈折矢印 12"/>
          <p:cNvSpPr/>
          <p:nvPr/>
        </p:nvSpPr>
        <p:spPr>
          <a:xfrm rot="5400000">
            <a:off x="2155890" y="5265950"/>
            <a:ext cx="1032794" cy="919106"/>
          </a:xfrm>
          <a:prstGeom prst="bentUpArrow">
            <a:avLst>
              <a:gd name="adj1" fmla="val 36178"/>
              <a:gd name="adj2" fmla="val 35619"/>
              <a:gd name="adj3" fmla="val 395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屈折矢印 13"/>
          <p:cNvSpPr/>
          <p:nvPr/>
        </p:nvSpPr>
        <p:spPr>
          <a:xfrm>
            <a:off x="6131494" y="5174190"/>
            <a:ext cx="1032794" cy="919106"/>
          </a:xfrm>
          <a:prstGeom prst="bentUpArrow">
            <a:avLst>
              <a:gd name="adj1" fmla="val 36178"/>
              <a:gd name="adj2" fmla="val 35619"/>
              <a:gd name="adj3" fmla="val 395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44076" y="2042905"/>
            <a:ext cx="4032448" cy="523220"/>
          </a:xfrm>
          <a:prstGeom prst="rect">
            <a:avLst/>
          </a:prstGeom>
          <a:noFill/>
        </p:spPr>
        <p:txBody>
          <a:bodyPr wrap="square" rtlCol="0">
            <a:spAutoFit/>
          </a:bodyPr>
          <a:lstStyle/>
          <a:p>
            <a:pPr algn="ctr"/>
            <a:r>
              <a:rPr kumimoji="1" lang="ja-JP" altLang="en-US" sz="2800" b="1" dirty="0" smtClean="0">
                <a:latin typeface="HG丸ｺﾞｼｯｸM-PRO" pitchFamily="50" charset="-128"/>
                <a:ea typeface="HG丸ｺﾞｼｯｸM-PRO" pitchFamily="50" charset="-128"/>
              </a:rPr>
              <a:t>コメント</a:t>
            </a:r>
            <a:r>
              <a:rPr kumimoji="1" lang="ja-JP" altLang="en-US" sz="2000" b="1" dirty="0" smtClean="0">
                <a:latin typeface="HG丸ｺﾞｼｯｸM-PRO" pitchFamily="50" charset="-128"/>
                <a:ea typeface="HG丸ｺﾞｼｯｸM-PRO" pitchFamily="50" charset="-128"/>
              </a:rPr>
              <a:t>と</a:t>
            </a:r>
            <a:r>
              <a:rPr kumimoji="1" lang="ja-JP" altLang="en-US" sz="2800" b="1" dirty="0" smtClean="0">
                <a:latin typeface="HG丸ｺﾞｼｯｸM-PRO" pitchFamily="50" charset="-128"/>
                <a:ea typeface="HG丸ｺﾞｼｯｸM-PRO" pitchFamily="50" charset="-128"/>
              </a:rPr>
              <a:t>タグ</a:t>
            </a:r>
            <a:endParaRPr kumimoji="1" lang="ja-JP" altLang="en-US" sz="2800" b="1" dirty="0">
              <a:latin typeface="HG丸ｺﾞｼｯｸM-PRO" pitchFamily="50" charset="-128"/>
              <a:ea typeface="HG丸ｺﾞｼｯｸM-PRO" pitchFamily="50" charset="-128"/>
            </a:endParaRPr>
          </a:p>
        </p:txBody>
      </p:sp>
      <p:pic>
        <p:nvPicPr>
          <p:cNvPr id="16" name="図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920" y="3573016"/>
            <a:ext cx="2857500" cy="2857500"/>
          </a:xfrm>
          <a:prstGeom prst="rect">
            <a:avLst/>
          </a:prstGeom>
        </p:spPr>
      </p:pic>
      <p:sp>
        <p:nvSpPr>
          <p:cNvPr id="17" name="テキスト ボックス 16"/>
          <p:cNvSpPr txBox="1"/>
          <p:nvPr/>
        </p:nvSpPr>
        <p:spPr>
          <a:xfrm>
            <a:off x="5261168" y="2060848"/>
            <a:ext cx="3384377" cy="523220"/>
          </a:xfrm>
          <a:prstGeom prst="rect">
            <a:avLst/>
          </a:prstGeom>
          <a:noFill/>
        </p:spPr>
        <p:txBody>
          <a:bodyPr wrap="square" rtlCol="0">
            <a:spAutoFit/>
          </a:bodyPr>
          <a:lstStyle/>
          <a:p>
            <a:r>
              <a:rPr lang="ja-JP" altLang="en-US" sz="2800" b="1" dirty="0" smtClean="0">
                <a:latin typeface="HG丸ｺﾞｼｯｸM-PRO" pitchFamily="50" charset="-128"/>
                <a:ea typeface="HG丸ｺﾞｼｯｸM-PRO" pitchFamily="50" charset="-128"/>
              </a:rPr>
              <a:t>コメント</a:t>
            </a:r>
            <a:r>
              <a:rPr lang="ja-JP" altLang="en-US" sz="2000" b="1" dirty="0" smtClean="0">
                <a:latin typeface="HG丸ｺﾞｼｯｸM-PRO" pitchFamily="50" charset="-128"/>
                <a:ea typeface="HG丸ｺﾞｼｯｸM-PRO" pitchFamily="50" charset="-128"/>
              </a:rPr>
              <a:t>と</a:t>
            </a:r>
            <a:r>
              <a:rPr lang="ja-JP" altLang="en-US" sz="2800" b="1" dirty="0" smtClean="0">
                <a:latin typeface="HG丸ｺﾞｼｯｸM-PRO" pitchFamily="50" charset="-128"/>
                <a:ea typeface="HG丸ｺﾞｼｯｸM-PRO" pitchFamily="50" charset="-128"/>
              </a:rPr>
              <a:t>（ ？ ）</a:t>
            </a:r>
            <a:endParaRPr kumimoji="1" lang="ja-JP" altLang="en-US" sz="2800" b="1" dirty="0">
              <a:latin typeface="HG丸ｺﾞｼｯｸM-PRO" pitchFamily="50" charset="-128"/>
              <a:ea typeface="HG丸ｺﾞｼｯｸM-PRO" pitchFamily="50" charset="-128"/>
            </a:endParaRPr>
          </a:p>
        </p:txBody>
      </p:sp>
      <p:sp>
        <p:nvSpPr>
          <p:cNvPr id="18" name="テキスト ボックス 17"/>
          <p:cNvSpPr txBox="1"/>
          <p:nvPr/>
        </p:nvSpPr>
        <p:spPr>
          <a:xfrm>
            <a:off x="5992150" y="4315921"/>
            <a:ext cx="3527854" cy="830997"/>
          </a:xfrm>
          <a:prstGeom prst="rect">
            <a:avLst/>
          </a:prstGeom>
          <a:noFill/>
        </p:spPr>
        <p:txBody>
          <a:bodyPr wrap="square" rtlCol="0">
            <a:spAutoFit/>
          </a:bodyPr>
          <a:lstStyle/>
          <a:p>
            <a:r>
              <a:rPr kumimoji="1" lang="ja-JP" altLang="en-US" sz="4800" b="1" dirty="0" smtClean="0">
                <a:latin typeface="メイリオ" pitchFamily="50" charset="-128"/>
                <a:ea typeface="メイリオ" pitchFamily="50" charset="-128"/>
                <a:cs typeface="メイリオ" pitchFamily="50" charset="-128"/>
              </a:rPr>
              <a:t>分類</a:t>
            </a:r>
            <a:endParaRPr kumimoji="1" lang="ja-JP" altLang="en-US" sz="4800" b="1" dirty="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6372697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11560" y="404664"/>
            <a:ext cx="6480720"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加算スムージング</a:t>
            </a:r>
            <a:endParaRPr lang="en-US" altLang="ja-JP" sz="3600" u="sng" dirty="0" smtClean="0">
              <a:latin typeface="HG丸ｺﾞｼｯｸM-PRO" pitchFamily="50" charset="-128"/>
              <a:ea typeface="HG丸ｺﾞｼｯｸM-PRO" pitchFamily="50" charset="-128"/>
            </a:endParaRPr>
          </a:p>
        </p:txBody>
      </p:sp>
      <p:sp>
        <p:nvSpPr>
          <p:cNvPr id="3" name="正方形/長方形 2"/>
          <p:cNvSpPr/>
          <p:nvPr/>
        </p:nvSpPr>
        <p:spPr>
          <a:xfrm>
            <a:off x="1475656" y="1916832"/>
            <a:ext cx="7128792" cy="707886"/>
          </a:xfrm>
          <a:prstGeom prst="rect">
            <a:avLst/>
          </a:prstGeom>
        </p:spPr>
        <p:txBody>
          <a:bodyPr wrap="square">
            <a:spAutoFit/>
          </a:bodyPr>
          <a:lstStyle/>
          <a:p>
            <a:r>
              <a:rPr lang="ja-JP" altLang="en-US" sz="2000" dirty="0" smtClean="0">
                <a:latin typeface="HG丸ｺﾞｼｯｸM-PRO" pitchFamily="50" charset="-128"/>
                <a:ea typeface="HG丸ｺﾞｼｯｸM-PRO" pitchFamily="50" charset="-128"/>
              </a:rPr>
              <a:t>テストデータが訓練データのボキャブラリに含まれない</a:t>
            </a:r>
            <a:endParaRPr lang="en-US" altLang="ja-JP" sz="2000" dirty="0" smtClean="0">
              <a:latin typeface="HG丸ｺﾞｼｯｸM-PRO" pitchFamily="50" charset="-128"/>
              <a:ea typeface="HG丸ｺﾞｼｯｸM-PRO" pitchFamily="50" charset="-128"/>
            </a:endParaRPr>
          </a:p>
          <a:p>
            <a:r>
              <a:rPr lang="ja-JP" altLang="en-US" sz="2000" dirty="0" smtClean="0">
                <a:latin typeface="HG丸ｺﾞｼｯｸM-PRO" pitchFamily="50" charset="-128"/>
                <a:ea typeface="HG丸ｺﾞｼｯｸM-PRO" pitchFamily="50" charset="-128"/>
              </a:rPr>
              <a:t>単語を</a:t>
            </a:r>
            <a:r>
              <a:rPr lang="en-US" altLang="ja-JP" sz="2000" dirty="0" smtClean="0">
                <a:latin typeface="HG丸ｺﾞｼｯｸM-PRO" pitchFamily="50" charset="-128"/>
                <a:ea typeface="HG丸ｺﾞｼｯｸM-PRO" pitchFamily="50" charset="-128"/>
              </a:rPr>
              <a:t>1</a:t>
            </a:r>
            <a:r>
              <a:rPr lang="ja-JP" altLang="en-US" sz="2000" dirty="0" smtClean="0">
                <a:latin typeface="HG丸ｺﾞｼｯｸM-PRO" pitchFamily="50" charset="-128"/>
                <a:ea typeface="HG丸ｺﾞｼｯｸM-PRO" pitchFamily="50" charset="-128"/>
              </a:rPr>
              <a:t>つでも含んでいるとそのタグの生成される確率が</a:t>
            </a:r>
            <a:r>
              <a:rPr lang="en-US" altLang="ja-JP" sz="2000" dirty="0" smtClean="0">
                <a:latin typeface="HG丸ｺﾞｼｯｸM-PRO" pitchFamily="50" charset="-128"/>
                <a:ea typeface="HG丸ｺﾞｼｯｸM-PRO" pitchFamily="50" charset="-128"/>
              </a:rPr>
              <a:t>0</a:t>
            </a:r>
            <a:endParaRPr lang="ja-JP" altLang="en-US" sz="2000" dirty="0">
              <a:latin typeface="HG丸ｺﾞｼｯｸM-PRO" pitchFamily="50" charset="-128"/>
              <a:ea typeface="HG丸ｺﾞｼｯｸM-PRO" pitchFamily="50" charset="-128"/>
            </a:endParaRPr>
          </a:p>
        </p:txBody>
      </p:sp>
      <p:pic>
        <p:nvPicPr>
          <p:cNvPr id="4" name="Picture 19" descr="alert, attention, exclamation, monotone icon"/>
          <p:cNvPicPr>
            <a:picLocks noChangeAspect="1" noChangeArrowheads="1"/>
          </p:cNvPicPr>
          <p:nvPr/>
        </p:nvPicPr>
        <p:blipFill>
          <a:blip r:embed="rId2" cstate="print"/>
          <a:srcRect/>
          <a:stretch>
            <a:fillRect/>
          </a:stretch>
        </p:blipFill>
        <p:spPr bwMode="auto">
          <a:xfrm>
            <a:off x="755576" y="1967880"/>
            <a:ext cx="609600" cy="609600"/>
          </a:xfrm>
          <a:prstGeom prst="rect">
            <a:avLst/>
          </a:prstGeom>
          <a:noFill/>
        </p:spPr>
      </p:pic>
      <p:sp>
        <p:nvSpPr>
          <p:cNvPr id="5" name="正方形/長方形 4"/>
          <p:cNvSpPr/>
          <p:nvPr/>
        </p:nvSpPr>
        <p:spPr>
          <a:xfrm>
            <a:off x="719572" y="3212976"/>
            <a:ext cx="7704856" cy="1200329"/>
          </a:xfrm>
          <a:prstGeom prst="rect">
            <a:avLst/>
          </a:prstGeom>
        </p:spPr>
        <p:txBody>
          <a:bodyPr wrap="square">
            <a:spAutoFit/>
          </a:bodyPr>
          <a:lstStyle/>
          <a:p>
            <a:pPr algn="ctr"/>
            <a:r>
              <a:rPr lang="ja-JP" altLang="en-US" sz="7200" b="1" dirty="0" smtClean="0">
                <a:latin typeface="メイリオ" pitchFamily="50" charset="-128"/>
                <a:ea typeface="メイリオ" pitchFamily="50" charset="-128"/>
                <a:cs typeface="メイリオ" pitchFamily="50" charset="-128"/>
              </a:rPr>
              <a:t>加算スムージング</a:t>
            </a:r>
            <a:endParaRPr lang="ja-JP" altLang="en-US" sz="7200" b="1" dirty="0">
              <a:latin typeface="メイリオ" pitchFamily="50" charset="-128"/>
              <a:ea typeface="メイリオ" pitchFamily="50" charset="-128"/>
              <a:cs typeface="メイリオ" pitchFamily="50" charset="-128"/>
            </a:endParaRPr>
          </a:p>
        </p:txBody>
      </p:sp>
      <p:sp>
        <p:nvSpPr>
          <p:cNvPr id="6" name="正方形/長方形 5"/>
          <p:cNvSpPr/>
          <p:nvPr/>
        </p:nvSpPr>
        <p:spPr>
          <a:xfrm>
            <a:off x="636468" y="5013176"/>
            <a:ext cx="7871065" cy="646331"/>
          </a:xfrm>
          <a:prstGeom prst="rect">
            <a:avLst/>
          </a:prstGeom>
        </p:spPr>
        <p:txBody>
          <a:bodyPr wrap="none">
            <a:spAutoFit/>
          </a:bodyPr>
          <a:lstStyle/>
          <a:p>
            <a:pPr algn="ctr"/>
            <a:r>
              <a:rPr lang="ja-JP" altLang="en-US" sz="3600" b="1" dirty="0">
                <a:latin typeface="メイリオ" pitchFamily="50" charset="-128"/>
                <a:ea typeface="メイリオ" pitchFamily="50" charset="-128"/>
                <a:cs typeface="メイリオ" pitchFamily="50" charset="-128"/>
              </a:rPr>
              <a:t>単語の出現回数に一律の値</a:t>
            </a:r>
            <a:r>
              <a:rPr lang="en-US" altLang="ja-JP" sz="3600" b="1" dirty="0">
                <a:latin typeface="メイリオ" pitchFamily="50" charset="-128"/>
                <a:ea typeface="メイリオ" pitchFamily="50" charset="-128"/>
                <a:cs typeface="メイリオ" pitchFamily="50" charset="-128"/>
              </a:rPr>
              <a:t>δ</a:t>
            </a:r>
            <a:r>
              <a:rPr lang="ja-JP" altLang="en-US" sz="3600" b="1" dirty="0">
                <a:latin typeface="メイリオ" pitchFamily="50" charset="-128"/>
                <a:ea typeface="メイリオ" pitchFamily="50" charset="-128"/>
                <a:cs typeface="メイリオ" pitchFamily="50" charset="-128"/>
              </a:rPr>
              <a:t>を加える</a:t>
            </a:r>
            <a:endParaRPr lang="en-US" altLang="ja-JP" sz="3600" b="1" dirty="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650978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731" y="235086"/>
            <a:ext cx="4896544" cy="6392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467544" y="332656"/>
            <a:ext cx="3096344" cy="707886"/>
          </a:xfrm>
          <a:prstGeom prst="rect">
            <a:avLst/>
          </a:prstGeom>
          <a:noFill/>
        </p:spPr>
        <p:txBody>
          <a:bodyPr wrap="square" rtlCol="0">
            <a:spAutoFit/>
          </a:bodyPr>
          <a:lstStyle/>
          <a:p>
            <a:r>
              <a:rPr kumimoji="1" lang="ja-JP" altLang="en-US" sz="4000" u="sng" dirty="0" smtClean="0">
                <a:latin typeface="HG丸ｺﾞｼｯｸM-PRO" pitchFamily="50" charset="-128"/>
                <a:ea typeface="HG丸ｺﾞｼｯｸM-PRO" pitchFamily="50" charset="-128"/>
                <a:cs typeface="メイリオ" pitchFamily="50" charset="-128"/>
              </a:rPr>
              <a:t>実行結果</a:t>
            </a:r>
            <a:endParaRPr kumimoji="1" lang="ja-JP" altLang="en-US" sz="4000" u="sng" dirty="0">
              <a:latin typeface="HG丸ｺﾞｼｯｸM-PRO" pitchFamily="50" charset="-128"/>
              <a:ea typeface="HG丸ｺﾞｼｯｸM-PRO" pitchFamily="50" charset="-128"/>
              <a:cs typeface="メイリオ" pitchFamily="50" charset="-128"/>
            </a:endParaRPr>
          </a:p>
        </p:txBody>
      </p:sp>
      <p:sp>
        <p:nvSpPr>
          <p:cNvPr id="3" name="角丸四角形 2"/>
          <p:cNvSpPr/>
          <p:nvPr/>
        </p:nvSpPr>
        <p:spPr>
          <a:xfrm>
            <a:off x="3563888" y="1040542"/>
            <a:ext cx="1440160" cy="4141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4"/>
          <p:cNvSpPr/>
          <p:nvPr/>
        </p:nvSpPr>
        <p:spPr>
          <a:xfrm>
            <a:off x="3563888" y="2469924"/>
            <a:ext cx="1440160" cy="533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3563888" y="4138689"/>
            <a:ext cx="1440160" cy="533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899592" y="1930187"/>
            <a:ext cx="2664296" cy="1138773"/>
          </a:xfrm>
          <a:prstGeom prst="rect">
            <a:avLst/>
          </a:prstGeom>
          <a:noFill/>
        </p:spPr>
        <p:txBody>
          <a:bodyPr wrap="square" rtlCol="0">
            <a:spAutoFit/>
          </a:bodyPr>
          <a:lstStyle/>
          <a:p>
            <a:r>
              <a:rPr kumimoji="1" lang="ja-JP" altLang="en-US" sz="2400" dirty="0" smtClean="0">
                <a:latin typeface="メイリオ" pitchFamily="50" charset="-128"/>
                <a:ea typeface="メイリオ" pitchFamily="50" charset="-128"/>
                <a:cs typeface="メイリオ" pitchFamily="50" charset="-128"/>
              </a:rPr>
              <a:t>動画情報の取得</a:t>
            </a:r>
            <a:endParaRPr kumimoji="1" lang="en-US" altLang="ja-JP" sz="2400" dirty="0" smtClean="0">
              <a:latin typeface="メイリオ" pitchFamily="50" charset="-128"/>
              <a:ea typeface="メイリオ" pitchFamily="50" charset="-128"/>
              <a:cs typeface="メイリオ" pitchFamily="50" charset="-128"/>
            </a:endParaRPr>
          </a:p>
          <a:p>
            <a:r>
              <a:rPr lang="en-US" altLang="ja-JP" sz="4400" dirty="0">
                <a:latin typeface="メイリオ" pitchFamily="50" charset="-128"/>
                <a:ea typeface="メイリオ" pitchFamily="50" charset="-128"/>
                <a:cs typeface="メイリオ" pitchFamily="50" charset="-128"/>
              </a:rPr>
              <a:t>PHP</a:t>
            </a:r>
            <a:endParaRPr kumimoji="1" lang="ja-JP" altLang="en-US" sz="4400" dirty="0">
              <a:latin typeface="メイリオ" pitchFamily="50" charset="-128"/>
              <a:ea typeface="メイリオ" pitchFamily="50" charset="-128"/>
              <a:cs typeface="メイリオ" pitchFamily="50" charset="-128"/>
            </a:endParaRPr>
          </a:p>
        </p:txBody>
      </p:sp>
      <p:sp>
        <p:nvSpPr>
          <p:cNvPr id="8" name="テキスト ボックス 7"/>
          <p:cNvSpPr txBox="1"/>
          <p:nvPr/>
        </p:nvSpPr>
        <p:spPr>
          <a:xfrm>
            <a:off x="899592" y="3861048"/>
            <a:ext cx="2664296" cy="1138773"/>
          </a:xfrm>
          <a:prstGeom prst="rect">
            <a:avLst/>
          </a:prstGeom>
          <a:noFill/>
        </p:spPr>
        <p:txBody>
          <a:bodyPr wrap="square" rtlCol="0">
            <a:spAutoFit/>
          </a:bodyPr>
          <a:lstStyle/>
          <a:p>
            <a:r>
              <a:rPr lang="ja-JP" altLang="en-US" sz="2400" dirty="0" smtClean="0">
                <a:latin typeface="メイリオ" pitchFamily="50" charset="-128"/>
                <a:ea typeface="メイリオ" pitchFamily="50" charset="-128"/>
                <a:cs typeface="メイリオ" pitchFamily="50" charset="-128"/>
              </a:rPr>
              <a:t>学習・分類</a:t>
            </a:r>
            <a:endParaRPr lang="en-US" altLang="ja-JP" sz="2400" dirty="0">
              <a:latin typeface="メイリオ" pitchFamily="50" charset="-128"/>
              <a:ea typeface="メイリオ" pitchFamily="50" charset="-128"/>
              <a:cs typeface="メイリオ" pitchFamily="50" charset="-128"/>
            </a:endParaRPr>
          </a:p>
          <a:p>
            <a:r>
              <a:rPr kumimoji="1" lang="en-US" altLang="ja-JP" sz="4400" dirty="0" smtClean="0">
                <a:latin typeface="メイリオ" pitchFamily="50" charset="-128"/>
                <a:ea typeface="メイリオ" pitchFamily="50" charset="-128"/>
                <a:cs typeface="メイリオ" pitchFamily="50" charset="-128"/>
              </a:rPr>
              <a:t>Python</a:t>
            </a:r>
          </a:p>
        </p:txBody>
      </p:sp>
      <p:pic>
        <p:nvPicPr>
          <p:cNvPr id="10" name="Picture 2" descr="pointing, right icon"/>
          <p:cNvPicPr>
            <a:picLocks noChangeAspect="1" noChangeArrowheads="1"/>
          </p:cNvPicPr>
          <p:nvPr/>
        </p:nvPicPr>
        <p:blipFill>
          <a:blip r:embed="rId3" cstate="print"/>
          <a:srcRect/>
          <a:stretch>
            <a:fillRect/>
          </a:stretch>
        </p:blipFill>
        <p:spPr bwMode="auto">
          <a:xfrm>
            <a:off x="508379" y="3861048"/>
            <a:ext cx="360040" cy="345038"/>
          </a:xfrm>
          <a:prstGeom prst="rect">
            <a:avLst/>
          </a:prstGeom>
          <a:noFill/>
        </p:spPr>
      </p:pic>
      <p:pic>
        <p:nvPicPr>
          <p:cNvPr id="11" name="Picture 2" descr="pointing, right icon"/>
          <p:cNvPicPr>
            <a:picLocks noChangeAspect="1" noChangeArrowheads="1"/>
          </p:cNvPicPr>
          <p:nvPr/>
        </p:nvPicPr>
        <p:blipFill>
          <a:blip r:embed="rId3" cstate="print"/>
          <a:srcRect/>
          <a:stretch>
            <a:fillRect/>
          </a:stretch>
        </p:blipFill>
        <p:spPr bwMode="auto">
          <a:xfrm>
            <a:off x="508379" y="1947276"/>
            <a:ext cx="360040" cy="345038"/>
          </a:xfrm>
          <a:prstGeom prst="rect">
            <a:avLst/>
          </a:prstGeom>
          <a:noFill/>
        </p:spPr>
      </p:pic>
    </p:spTree>
    <p:extLst>
      <p:ext uri="{BB962C8B-B14F-4D97-AF65-F5344CB8AC3E}">
        <p14:creationId xmlns:p14="http://schemas.microsoft.com/office/powerpoint/2010/main" val="17426346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611560" y="2046327"/>
            <a:ext cx="7344816" cy="3108543"/>
          </a:xfrm>
          <a:prstGeom prst="rect">
            <a:avLst/>
          </a:prstGeom>
        </p:spPr>
        <p:txBody>
          <a:bodyPr wrap="square">
            <a:spAutoFit/>
          </a:bodyPr>
          <a:lstStyle/>
          <a:p>
            <a:r>
              <a:rPr lang="en-US" altLang="ja-JP" sz="2800" b="1" dirty="0" smtClean="0">
                <a:latin typeface="メイリオ" pitchFamily="50" charset="-128"/>
                <a:ea typeface="メイリオ" pitchFamily="50" charset="-128"/>
                <a:cs typeface="メイリオ" pitchFamily="50" charset="-128"/>
              </a:rPr>
              <a:t>SVM</a:t>
            </a:r>
            <a:r>
              <a:rPr lang="ja-JP" altLang="en-US" sz="2800" b="1" dirty="0" smtClean="0">
                <a:latin typeface="メイリオ" pitchFamily="50" charset="-128"/>
                <a:ea typeface="メイリオ" pitchFamily="50" charset="-128"/>
                <a:cs typeface="メイリオ" pitchFamily="50" charset="-128"/>
              </a:rPr>
              <a:t>の場合</a:t>
            </a:r>
            <a:endParaRPr lang="en-US" altLang="ja-JP" sz="2800" b="1" dirty="0" smtClean="0">
              <a:latin typeface="メイリオ" pitchFamily="50" charset="-128"/>
              <a:ea typeface="メイリオ" pitchFamily="50" charset="-128"/>
              <a:cs typeface="メイリオ" pitchFamily="50" charset="-128"/>
            </a:endParaRPr>
          </a:p>
          <a:p>
            <a:r>
              <a:rPr lang="ja-JP" altLang="en-US" sz="2800" b="1" dirty="0" smtClean="0">
                <a:latin typeface="メイリオ" pitchFamily="50" charset="-128"/>
                <a:ea typeface="メイリオ" pitchFamily="50" charset="-128"/>
                <a:cs typeface="メイリオ" pitchFamily="50" charset="-128"/>
              </a:rPr>
              <a:t>本研究では分類</a:t>
            </a:r>
            <a:r>
              <a:rPr lang="ja-JP" altLang="en-US" sz="2800" b="1" dirty="0">
                <a:latin typeface="メイリオ" pitchFamily="50" charset="-128"/>
                <a:ea typeface="メイリオ" pitchFamily="50" charset="-128"/>
                <a:cs typeface="メイリオ" pitchFamily="50" charset="-128"/>
              </a:rPr>
              <a:t>する</a:t>
            </a:r>
            <a:r>
              <a:rPr lang="ja-JP" altLang="en-US" sz="2800" b="1" dirty="0" smtClean="0">
                <a:latin typeface="メイリオ" pitchFamily="50" charset="-128"/>
                <a:ea typeface="メイリオ" pitchFamily="50" charset="-128"/>
                <a:cs typeface="メイリオ" pitchFamily="50" charset="-128"/>
              </a:rPr>
              <a:t>クラス数が多く</a:t>
            </a:r>
            <a:endParaRPr lang="en-US" altLang="ja-JP" sz="2800" b="1" dirty="0" smtClean="0">
              <a:latin typeface="メイリオ" pitchFamily="50" charset="-128"/>
              <a:ea typeface="メイリオ" pitchFamily="50" charset="-128"/>
              <a:cs typeface="メイリオ" pitchFamily="50" charset="-128"/>
            </a:endParaRPr>
          </a:p>
          <a:p>
            <a:r>
              <a:rPr lang="ja-JP" altLang="en-US" sz="2800" b="1" dirty="0" smtClean="0">
                <a:latin typeface="メイリオ" pitchFamily="50" charset="-128"/>
                <a:ea typeface="メイリオ" pitchFamily="50" charset="-128"/>
                <a:cs typeface="メイリオ" pitchFamily="50" charset="-128"/>
              </a:rPr>
              <a:t>ナイーブベイズ以上に計算</a:t>
            </a:r>
            <a:r>
              <a:rPr lang="ja-JP" altLang="en-US" sz="2800" b="1" dirty="0">
                <a:latin typeface="メイリオ" pitchFamily="50" charset="-128"/>
                <a:ea typeface="メイリオ" pitchFamily="50" charset="-128"/>
                <a:cs typeface="メイリオ" pitchFamily="50" charset="-128"/>
              </a:rPr>
              <a:t>コスト</a:t>
            </a:r>
            <a:r>
              <a:rPr lang="ja-JP" altLang="en-US" sz="2800" b="1" dirty="0" smtClean="0">
                <a:latin typeface="メイリオ" pitchFamily="50" charset="-128"/>
                <a:ea typeface="メイリオ" pitchFamily="50" charset="-128"/>
                <a:cs typeface="メイリオ" pitchFamily="50" charset="-128"/>
              </a:rPr>
              <a:t>がかかる</a:t>
            </a:r>
            <a:endParaRPr lang="en-US" altLang="ja-JP" sz="2800" b="1" dirty="0" smtClean="0">
              <a:latin typeface="メイリオ" pitchFamily="50" charset="-128"/>
              <a:ea typeface="メイリオ" pitchFamily="50" charset="-128"/>
              <a:cs typeface="メイリオ" pitchFamily="50" charset="-128"/>
            </a:endParaRPr>
          </a:p>
          <a:p>
            <a:endParaRPr lang="en-US" altLang="ja-JP" sz="2800" b="1" dirty="0" smtClean="0">
              <a:latin typeface="メイリオ" pitchFamily="50" charset="-128"/>
              <a:ea typeface="メイリオ" pitchFamily="50" charset="-128"/>
              <a:cs typeface="メイリオ" pitchFamily="50" charset="-128"/>
            </a:endParaRPr>
          </a:p>
          <a:p>
            <a:endParaRPr lang="en-US" altLang="ja-JP" sz="2800" b="1" dirty="0" smtClean="0">
              <a:latin typeface="メイリオ" pitchFamily="50" charset="-128"/>
              <a:ea typeface="メイリオ" pitchFamily="50" charset="-128"/>
              <a:cs typeface="メイリオ" pitchFamily="50" charset="-128"/>
            </a:endParaRPr>
          </a:p>
          <a:p>
            <a:endParaRPr lang="en-US" altLang="ja-JP" sz="2800" b="1" dirty="0">
              <a:latin typeface="メイリオ" pitchFamily="50" charset="-128"/>
              <a:ea typeface="メイリオ" pitchFamily="50" charset="-128"/>
              <a:cs typeface="メイリオ" pitchFamily="50" charset="-128"/>
            </a:endParaRPr>
          </a:p>
          <a:p>
            <a:r>
              <a:rPr lang="ja-JP" altLang="en-US" sz="2800" b="1" dirty="0" smtClean="0">
                <a:latin typeface="メイリオ" pitchFamily="50" charset="-128"/>
                <a:ea typeface="メイリオ" pitchFamily="50" charset="-128"/>
                <a:cs typeface="メイリオ" pitchFamily="50" charset="-128"/>
              </a:rPr>
              <a:t>現実的</a:t>
            </a:r>
            <a:r>
              <a:rPr lang="ja-JP" altLang="en-US" sz="2800" b="1" dirty="0">
                <a:latin typeface="メイリオ" pitchFamily="50" charset="-128"/>
                <a:ea typeface="メイリオ" pitchFamily="50" charset="-128"/>
                <a:cs typeface="メイリオ" pitchFamily="50" charset="-128"/>
              </a:rPr>
              <a:t>な時間での</a:t>
            </a:r>
            <a:r>
              <a:rPr lang="ja-JP" altLang="en-US" sz="2800" b="1" dirty="0" smtClean="0">
                <a:latin typeface="メイリオ" pitchFamily="50" charset="-128"/>
                <a:ea typeface="メイリオ" pitchFamily="50" charset="-128"/>
                <a:cs typeface="メイリオ" pitchFamily="50" charset="-128"/>
              </a:rPr>
              <a:t>学習ができない</a:t>
            </a:r>
            <a:endParaRPr lang="ja-JP" altLang="en-US" sz="2800" b="1" dirty="0">
              <a:latin typeface="メイリオ" pitchFamily="50" charset="-128"/>
              <a:ea typeface="メイリオ" pitchFamily="50" charset="-128"/>
              <a:cs typeface="メイリオ" pitchFamily="50" charset="-128"/>
            </a:endParaRPr>
          </a:p>
        </p:txBody>
      </p:sp>
      <p:sp>
        <p:nvSpPr>
          <p:cNvPr id="3" name="正方形/長方形 2"/>
          <p:cNvSpPr/>
          <p:nvPr/>
        </p:nvSpPr>
        <p:spPr>
          <a:xfrm>
            <a:off x="609569" y="683985"/>
            <a:ext cx="6122671" cy="584775"/>
          </a:xfrm>
          <a:prstGeom prst="rect">
            <a:avLst/>
          </a:prstGeom>
        </p:spPr>
        <p:txBody>
          <a:bodyPr wrap="square">
            <a:spAutoFit/>
          </a:bodyPr>
          <a:lstStyle/>
          <a:p>
            <a:r>
              <a:rPr lang="ja-JP" altLang="en-US" sz="3200" u="sng" dirty="0" smtClean="0">
                <a:latin typeface="HG丸ｺﾞｼｯｸM-PRO" pitchFamily="50" charset="-128"/>
                <a:ea typeface="HG丸ｺﾞｼｯｸM-PRO" pitchFamily="50" charset="-128"/>
              </a:rPr>
              <a:t>ナイーブベイズ分類器と</a:t>
            </a:r>
            <a:r>
              <a:rPr lang="en-US" altLang="ja-JP" sz="3200" u="sng" dirty="0" smtClean="0">
                <a:latin typeface="HG丸ｺﾞｼｯｸM-PRO" pitchFamily="50" charset="-128"/>
                <a:ea typeface="HG丸ｺﾞｼｯｸM-PRO" pitchFamily="50" charset="-128"/>
              </a:rPr>
              <a:t>SVM</a:t>
            </a:r>
            <a:endParaRPr lang="ja-JP" altLang="en-US" sz="3200" u="sng" dirty="0">
              <a:latin typeface="HG丸ｺﾞｼｯｸM-PRO" pitchFamily="50" charset="-128"/>
              <a:ea typeface="HG丸ｺﾞｼｯｸM-PRO" pitchFamily="50" charset="-128"/>
            </a:endParaRPr>
          </a:p>
        </p:txBody>
      </p:sp>
      <p:sp>
        <p:nvSpPr>
          <p:cNvPr id="4" name="下矢印 3"/>
          <p:cNvSpPr/>
          <p:nvPr/>
        </p:nvSpPr>
        <p:spPr>
          <a:xfrm>
            <a:off x="4247964" y="3717032"/>
            <a:ext cx="648072" cy="5760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1761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1240" y="980728"/>
            <a:ext cx="2141520" cy="214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899592" y="3359569"/>
            <a:ext cx="7344816" cy="2308324"/>
          </a:xfrm>
          <a:prstGeom prst="rect">
            <a:avLst/>
          </a:prstGeom>
          <a:noFill/>
        </p:spPr>
        <p:txBody>
          <a:bodyPr wrap="square" rtlCol="0">
            <a:spAutoFit/>
          </a:bodyPr>
          <a:lstStyle/>
          <a:p>
            <a:pPr algn="ctr"/>
            <a:r>
              <a:rPr lang="ja-JP" altLang="en-US" sz="7200" b="1" dirty="0" smtClean="0">
                <a:latin typeface="メイリオ" pitchFamily="50" charset="-128"/>
                <a:ea typeface="メイリオ" pitchFamily="50" charset="-128"/>
                <a:cs typeface="メイリオ" pitchFamily="50" charset="-128"/>
              </a:rPr>
              <a:t>タグ検索には</a:t>
            </a:r>
            <a:endParaRPr lang="en-US" altLang="ja-JP" sz="7200" b="1" dirty="0" smtClean="0">
              <a:latin typeface="メイリオ" pitchFamily="50" charset="-128"/>
              <a:ea typeface="メイリオ" pitchFamily="50" charset="-128"/>
              <a:cs typeface="メイリオ" pitchFamily="50" charset="-128"/>
            </a:endParaRPr>
          </a:p>
          <a:p>
            <a:pPr algn="ctr"/>
            <a:r>
              <a:rPr lang="ja-JP" altLang="en-US" sz="7200" b="1" dirty="0" smtClean="0">
                <a:latin typeface="メイリオ" pitchFamily="50" charset="-128"/>
                <a:ea typeface="メイリオ" pitchFamily="50" charset="-128"/>
                <a:cs typeface="メイリオ" pitchFamily="50" charset="-128"/>
              </a:rPr>
              <a:t>問題点が</a:t>
            </a:r>
            <a:r>
              <a:rPr lang="en-US" altLang="ja-JP" sz="7200" b="1" dirty="0" smtClean="0">
                <a:latin typeface="メイリオ" pitchFamily="50" charset="-128"/>
                <a:ea typeface="メイリオ" pitchFamily="50" charset="-128"/>
                <a:cs typeface="メイリオ" pitchFamily="50" charset="-128"/>
              </a:rPr>
              <a:t>2</a:t>
            </a:r>
            <a:r>
              <a:rPr lang="ja-JP" altLang="en-US" sz="7200" b="1" dirty="0">
                <a:latin typeface="メイリオ" pitchFamily="50" charset="-128"/>
                <a:ea typeface="メイリオ" pitchFamily="50" charset="-128"/>
                <a:cs typeface="メイリオ" pitchFamily="50" charset="-128"/>
              </a:rPr>
              <a:t>つ</a:t>
            </a:r>
            <a:r>
              <a:rPr lang="ja-JP" altLang="en-US" sz="7200" b="1" dirty="0" smtClean="0">
                <a:latin typeface="メイリオ" pitchFamily="50" charset="-128"/>
                <a:ea typeface="メイリオ" pitchFamily="50" charset="-128"/>
                <a:cs typeface="メイリオ" pitchFamily="50" charset="-128"/>
              </a:rPr>
              <a:t>存在</a:t>
            </a:r>
            <a:endParaRPr kumimoji="1" lang="ja-JP" altLang="en-US" sz="7200" b="1" dirty="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9717038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579038">
            <a:off x="6414180" y="3861048"/>
            <a:ext cx="3705944" cy="3705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683568" y="622429"/>
            <a:ext cx="4464496"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タグ検索の問題点</a:t>
            </a:r>
            <a:r>
              <a:rPr lang="en-US" altLang="ja-JP" sz="3600" u="sng" dirty="0" smtClean="0">
                <a:latin typeface="HG丸ｺﾞｼｯｸM-PRO" pitchFamily="50" charset="-128"/>
                <a:ea typeface="HG丸ｺﾞｼｯｸM-PRO" pitchFamily="50" charset="-128"/>
              </a:rPr>
              <a:t>1</a:t>
            </a:r>
            <a:endParaRPr kumimoji="1" lang="ja-JP" altLang="en-US" sz="3600" u="sng" dirty="0">
              <a:latin typeface="HG丸ｺﾞｼｯｸM-PRO" pitchFamily="50" charset="-128"/>
              <a:ea typeface="HG丸ｺﾞｼｯｸM-PRO" pitchFamily="50" charset="-128"/>
            </a:endParaRPr>
          </a:p>
        </p:txBody>
      </p:sp>
      <p:sp>
        <p:nvSpPr>
          <p:cNvPr id="20" name="テキスト ボックス 19"/>
          <p:cNvSpPr txBox="1"/>
          <p:nvPr/>
        </p:nvSpPr>
        <p:spPr>
          <a:xfrm>
            <a:off x="942226" y="1642193"/>
            <a:ext cx="7259548" cy="461665"/>
          </a:xfrm>
          <a:prstGeom prst="rect">
            <a:avLst/>
          </a:prstGeom>
          <a:noFill/>
        </p:spPr>
        <p:txBody>
          <a:bodyPr wrap="square" rtlCol="0">
            <a:spAutoFit/>
          </a:bodyPr>
          <a:lstStyle/>
          <a:p>
            <a:pPr algn="ctr"/>
            <a:r>
              <a:rPr lang="ja-JP" altLang="en-US" sz="2400" dirty="0" smtClean="0">
                <a:latin typeface="HG丸ｺﾞｼｯｸM-PRO" pitchFamily="50" charset="-128"/>
                <a:ea typeface="HG丸ｺﾞｼｯｸM-PRO" pitchFamily="50" charset="-128"/>
              </a:rPr>
              <a:t>利用者は自由に</a:t>
            </a:r>
            <a:r>
              <a:rPr kumimoji="1" lang="ja-JP" altLang="en-US" sz="2400" dirty="0" smtClean="0">
                <a:latin typeface="HG丸ｺﾞｼｯｸM-PRO" pitchFamily="50" charset="-128"/>
                <a:ea typeface="HG丸ｺﾞｼｯｸM-PRO" pitchFamily="50" charset="-128"/>
              </a:rPr>
              <a:t>動画へタグを付け</a:t>
            </a:r>
            <a:r>
              <a:rPr lang="ja-JP" altLang="en-US" sz="2400" dirty="0">
                <a:latin typeface="HG丸ｺﾞｼｯｸM-PRO" pitchFamily="50" charset="-128"/>
                <a:ea typeface="HG丸ｺﾞｼｯｸM-PRO" pitchFamily="50" charset="-128"/>
              </a:rPr>
              <a:t>ることができる</a:t>
            </a:r>
            <a:endParaRPr kumimoji="1" lang="ja-JP" altLang="en-US" sz="2400" dirty="0">
              <a:latin typeface="HG丸ｺﾞｼｯｸM-PRO" pitchFamily="50" charset="-128"/>
              <a:ea typeface="HG丸ｺﾞｼｯｸM-PRO" pitchFamily="50" charset="-128"/>
            </a:endParaRPr>
          </a:p>
        </p:txBody>
      </p:sp>
      <p:sp>
        <p:nvSpPr>
          <p:cNvPr id="29" name="正方形/長方形 28"/>
          <p:cNvSpPr/>
          <p:nvPr/>
        </p:nvSpPr>
        <p:spPr>
          <a:xfrm>
            <a:off x="1094125" y="2251356"/>
            <a:ext cx="6955751" cy="830997"/>
          </a:xfrm>
          <a:prstGeom prst="rect">
            <a:avLst/>
          </a:prstGeom>
        </p:spPr>
        <p:txBody>
          <a:bodyPr wrap="none">
            <a:spAutoFit/>
          </a:bodyPr>
          <a:lstStyle/>
          <a:p>
            <a:pPr algn="ctr"/>
            <a:r>
              <a:rPr lang="ja-JP" altLang="en-US" sz="4800" b="1" dirty="0" smtClean="0">
                <a:latin typeface="メイリオ" pitchFamily="50" charset="-128"/>
                <a:ea typeface="メイリオ" pitchFamily="50" charset="-128"/>
                <a:cs typeface="メイリオ" pitchFamily="50" charset="-128"/>
              </a:rPr>
              <a:t>動画分類に不適切なタグ</a:t>
            </a:r>
            <a:endParaRPr lang="ja-JP" altLang="en-US" sz="4800" b="1" dirty="0">
              <a:latin typeface="メイリオ" pitchFamily="50" charset="-128"/>
              <a:ea typeface="メイリオ" pitchFamily="50" charset="-128"/>
              <a:cs typeface="メイリオ" pitchFamily="50" charset="-128"/>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3474408"/>
            <a:ext cx="2088232" cy="11870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12114" y="3474408"/>
            <a:ext cx="2068198" cy="11743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テキスト ボックス 12"/>
          <p:cNvSpPr txBox="1"/>
          <p:nvPr/>
        </p:nvSpPr>
        <p:spPr>
          <a:xfrm>
            <a:off x="1187624" y="4780419"/>
            <a:ext cx="3960440" cy="523220"/>
          </a:xfrm>
          <a:prstGeom prst="rect">
            <a:avLst/>
          </a:prstGeom>
          <a:noFill/>
        </p:spPr>
        <p:txBody>
          <a:bodyPr wrap="square" rtlCol="0">
            <a:spAutoFit/>
          </a:bodyPr>
          <a:lstStyle/>
          <a:p>
            <a:r>
              <a:rPr lang="en-US" altLang="ja-JP" sz="2800" b="1" dirty="0" smtClean="0">
                <a:latin typeface="メイリオ" pitchFamily="50" charset="-128"/>
                <a:ea typeface="メイリオ" pitchFamily="50" charset="-128"/>
                <a:cs typeface="メイリオ" pitchFamily="50" charset="-128"/>
              </a:rPr>
              <a:t>(´ `)(´ `)(´ `)</a:t>
            </a:r>
            <a:endParaRPr kumimoji="1" lang="en-US" altLang="ja-JP" sz="2800" b="1" dirty="0" smtClean="0">
              <a:latin typeface="メイリオ" pitchFamily="50" charset="-128"/>
              <a:ea typeface="メイリオ" pitchFamily="50" charset="-128"/>
              <a:cs typeface="メイリオ" pitchFamily="50" charset="-128"/>
            </a:endParaRPr>
          </a:p>
        </p:txBody>
      </p:sp>
      <p:sp>
        <p:nvSpPr>
          <p:cNvPr id="14" name="テキスト ボックス 13"/>
          <p:cNvSpPr txBox="1"/>
          <p:nvPr/>
        </p:nvSpPr>
        <p:spPr>
          <a:xfrm>
            <a:off x="4704293" y="4800164"/>
            <a:ext cx="4176464" cy="523220"/>
          </a:xfrm>
          <a:prstGeom prst="rect">
            <a:avLst/>
          </a:prstGeom>
          <a:noFill/>
        </p:spPr>
        <p:txBody>
          <a:bodyPr wrap="square" rtlCol="0">
            <a:spAutoFit/>
          </a:bodyPr>
          <a:lstStyle/>
          <a:p>
            <a:r>
              <a:rPr lang="ja-JP" altLang="en-US" sz="2800" b="1" dirty="0">
                <a:latin typeface="メイリオ" pitchFamily="50" charset="-128"/>
                <a:ea typeface="メイリオ" pitchFamily="50" charset="-128"/>
                <a:cs typeface="メイリオ" pitchFamily="50" charset="-128"/>
              </a:rPr>
              <a:t>うさ</a:t>
            </a:r>
            <a:r>
              <a:rPr kumimoji="1" lang="en-US" altLang="ja-JP" sz="2800" b="1" dirty="0" smtClean="0">
                <a:latin typeface="メイリオ" pitchFamily="50" charset="-128"/>
                <a:ea typeface="メイリオ" pitchFamily="50" charset="-128"/>
                <a:cs typeface="メイリオ" pitchFamily="50" charset="-128"/>
              </a:rPr>
              <a:t>‥</a:t>
            </a:r>
            <a:r>
              <a:rPr kumimoji="1" lang="ja-JP" altLang="en-US" sz="2800" b="1" dirty="0" smtClean="0">
                <a:latin typeface="メイリオ" pitchFamily="50" charset="-128"/>
                <a:ea typeface="メイリオ" pitchFamily="50" charset="-128"/>
                <a:cs typeface="メイリオ" pitchFamily="50" charset="-128"/>
              </a:rPr>
              <a:t>大福だよな</a:t>
            </a:r>
            <a:r>
              <a:rPr kumimoji="1" lang="en-US" altLang="ja-JP" sz="2800" b="1" dirty="0" smtClean="0">
                <a:latin typeface="メイリオ" pitchFamily="50" charset="-128"/>
                <a:ea typeface="メイリオ" pitchFamily="50" charset="-128"/>
                <a:cs typeface="メイリオ" pitchFamily="50" charset="-128"/>
              </a:rPr>
              <a:t>!</a:t>
            </a:r>
            <a:r>
              <a:rPr kumimoji="1" lang="ja-JP" altLang="en-US" sz="2800" b="1" dirty="0" smtClean="0">
                <a:latin typeface="メイリオ" pitchFamily="50" charset="-128"/>
                <a:ea typeface="メイリオ" pitchFamily="50" charset="-128"/>
                <a:cs typeface="メイリオ" pitchFamily="50" charset="-128"/>
              </a:rPr>
              <a:t>？</a:t>
            </a:r>
            <a:endParaRPr kumimoji="1" lang="en-US" altLang="ja-JP" sz="2800" b="1" dirty="0" smtClean="0">
              <a:latin typeface="メイリオ" pitchFamily="50" charset="-128"/>
              <a:ea typeface="メイリオ" pitchFamily="50" charset="-128"/>
              <a:cs typeface="メイリオ" pitchFamily="50" charset="-128"/>
            </a:endParaRPr>
          </a:p>
        </p:txBody>
      </p:sp>
      <p:sp>
        <p:nvSpPr>
          <p:cNvPr id="15" name="テキスト ボックス 14"/>
          <p:cNvSpPr txBox="1"/>
          <p:nvPr/>
        </p:nvSpPr>
        <p:spPr>
          <a:xfrm>
            <a:off x="647564" y="5746030"/>
            <a:ext cx="7848872" cy="707886"/>
          </a:xfrm>
          <a:prstGeom prst="rect">
            <a:avLst/>
          </a:prstGeom>
          <a:noFill/>
        </p:spPr>
        <p:txBody>
          <a:bodyPr wrap="square" rtlCol="0">
            <a:spAutoFit/>
          </a:bodyPr>
          <a:lstStyle/>
          <a:p>
            <a:pPr algn="ctr"/>
            <a:r>
              <a:rPr lang="ja-JP" altLang="en-US" sz="4000" b="1" dirty="0" smtClean="0">
                <a:latin typeface="メイリオ" pitchFamily="50" charset="-128"/>
                <a:ea typeface="メイリオ" pitchFamily="50" charset="-128"/>
              </a:rPr>
              <a:t>利用者が動画を見つけにくくなる</a:t>
            </a:r>
            <a:endParaRPr kumimoji="1" lang="en-US" altLang="ja-JP" sz="4000" b="1" dirty="0" smtClean="0">
              <a:latin typeface="メイリオ" pitchFamily="50" charset="-128"/>
              <a:ea typeface="メイリオ" pitchFamily="50" charset="-128"/>
            </a:endParaRPr>
          </a:p>
        </p:txBody>
      </p:sp>
    </p:spTree>
    <p:extLst>
      <p:ext uri="{BB962C8B-B14F-4D97-AF65-F5344CB8AC3E}">
        <p14:creationId xmlns:p14="http://schemas.microsoft.com/office/powerpoint/2010/main" val="3634539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579038">
            <a:off x="6404696" y="3845491"/>
            <a:ext cx="3705944" cy="3705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683568" y="622429"/>
            <a:ext cx="4464496" cy="646331"/>
          </a:xfrm>
          <a:prstGeom prst="rect">
            <a:avLst/>
          </a:prstGeom>
          <a:noFill/>
        </p:spPr>
        <p:txBody>
          <a:bodyPr wrap="square" rtlCol="0">
            <a:spAutoFit/>
          </a:bodyPr>
          <a:lstStyle/>
          <a:p>
            <a:r>
              <a:rPr lang="ja-JP" altLang="en-US" sz="3600" u="sng" dirty="0">
                <a:latin typeface="HG丸ｺﾞｼｯｸM-PRO" pitchFamily="50" charset="-128"/>
                <a:ea typeface="HG丸ｺﾞｼｯｸM-PRO" pitchFamily="50" charset="-128"/>
              </a:rPr>
              <a:t>解決するに</a:t>
            </a:r>
            <a:r>
              <a:rPr lang="ja-JP" altLang="en-US" sz="3600" u="sng" dirty="0" smtClean="0">
                <a:latin typeface="HG丸ｺﾞｼｯｸM-PRO" pitchFamily="50" charset="-128"/>
                <a:ea typeface="HG丸ｺﾞｼｯｸM-PRO" pitchFamily="50" charset="-128"/>
              </a:rPr>
              <a:t>は</a:t>
            </a:r>
            <a:endParaRPr kumimoji="1" lang="ja-JP" altLang="en-US" sz="3600" u="sng" dirty="0">
              <a:latin typeface="HG丸ｺﾞｼｯｸM-PRO" pitchFamily="50" charset="-128"/>
              <a:ea typeface="HG丸ｺﾞｼｯｸM-PRO" pitchFamily="50" charset="-128"/>
            </a:endParaRP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8974" y="2999003"/>
            <a:ext cx="1224136" cy="699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0484" y="1796262"/>
            <a:ext cx="1224136" cy="6984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259" y="2999003"/>
            <a:ext cx="1224136" cy="7021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8766" y="4372239"/>
            <a:ext cx="1224136" cy="6995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43070" y="4366774"/>
            <a:ext cx="1224136" cy="704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80212" y="1712531"/>
            <a:ext cx="1210742" cy="6874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11" name="テキスト ボックス 10"/>
          <p:cNvSpPr txBox="1"/>
          <p:nvPr/>
        </p:nvSpPr>
        <p:spPr>
          <a:xfrm>
            <a:off x="5338972" y="2855838"/>
            <a:ext cx="3672408" cy="523220"/>
          </a:xfrm>
          <a:prstGeom prst="rect">
            <a:avLst/>
          </a:prstGeom>
          <a:noFill/>
        </p:spPr>
        <p:txBody>
          <a:bodyPr wrap="square" rtlCol="0">
            <a:spAutoFit/>
          </a:bodyPr>
          <a:lstStyle/>
          <a:p>
            <a:pPr algn="ctr"/>
            <a:r>
              <a:rPr kumimoji="1" lang="ja-JP" altLang="en-US" sz="2800" b="1" dirty="0" smtClean="0">
                <a:latin typeface="メイリオ" pitchFamily="50" charset="-128"/>
                <a:ea typeface="メイリオ" pitchFamily="50" charset="-128"/>
                <a:cs typeface="メイリオ" pitchFamily="50" charset="-128"/>
              </a:rPr>
              <a:t>うさ</a:t>
            </a:r>
            <a:r>
              <a:rPr kumimoji="1" lang="en-US" altLang="ja-JP" sz="2800" b="1" dirty="0" smtClean="0">
                <a:latin typeface="メイリオ" pitchFamily="50" charset="-128"/>
                <a:ea typeface="メイリオ" pitchFamily="50" charset="-128"/>
                <a:cs typeface="メイリオ" pitchFamily="50" charset="-128"/>
              </a:rPr>
              <a:t>‥</a:t>
            </a:r>
            <a:r>
              <a:rPr kumimoji="1" lang="ja-JP" altLang="en-US" sz="2800" b="1" dirty="0" smtClean="0">
                <a:latin typeface="メイリオ" pitchFamily="50" charset="-128"/>
                <a:ea typeface="メイリオ" pitchFamily="50" charset="-128"/>
                <a:cs typeface="メイリオ" pitchFamily="50" charset="-128"/>
              </a:rPr>
              <a:t>大福だよな</a:t>
            </a:r>
            <a:r>
              <a:rPr kumimoji="1" lang="en-US" altLang="ja-JP" sz="2800" b="1" dirty="0" smtClean="0">
                <a:latin typeface="メイリオ" pitchFamily="50" charset="-128"/>
                <a:ea typeface="メイリオ" pitchFamily="50" charset="-128"/>
                <a:cs typeface="メイリオ" pitchFamily="50" charset="-128"/>
              </a:rPr>
              <a:t>!</a:t>
            </a:r>
            <a:r>
              <a:rPr kumimoji="1" lang="ja-JP" altLang="en-US" sz="2800" b="1" dirty="0" smtClean="0">
                <a:latin typeface="メイリオ" pitchFamily="50" charset="-128"/>
                <a:ea typeface="メイリオ" pitchFamily="50" charset="-128"/>
                <a:cs typeface="メイリオ" pitchFamily="50" charset="-128"/>
              </a:rPr>
              <a:t>？</a:t>
            </a:r>
            <a:endParaRPr kumimoji="1" lang="en-US" altLang="ja-JP" sz="2800" b="1" dirty="0" smtClean="0">
              <a:latin typeface="メイリオ" pitchFamily="50" charset="-128"/>
              <a:ea typeface="メイリオ" pitchFamily="50" charset="-128"/>
              <a:cs typeface="メイリオ" pitchFamily="50" charset="-128"/>
            </a:endParaRPr>
          </a:p>
        </p:txBody>
      </p:sp>
      <p:sp>
        <p:nvSpPr>
          <p:cNvPr id="12" name="テキスト ボックス 11"/>
          <p:cNvSpPr txBox="1"/>
          <p:nvPr/>
        </p:nvSpPr>
        <p:spPr>
          <a:xfrm>
            <a:off x="1738697" y="3145047"/>
            <a:ext cx="1908212" cy="954107"/>
          </a:xfrm>
          <a:prstGeom prst="rect">
            <a:avLst/>
          </a:prstGeom>
          <a:noFill/>
        </p:spPr>
        <p:txBody>
          <a:bodyPr wrap="square" rtlCol="0">
            <a:spAutoFit/>
          </a:bodyPr>
          <a:lstStyle/>
          <a:p>
            <a:pPr algn="ctr"/>
            <a:r>
              <a:rPr lang="ja-JP" altLang="en-US" sz="2800" b="1" dirty="0" err="1" smtClean="0">
                <a:latin typeface="メイリオ" pitchFamily="50" charset="-128"/>
                <a:ea typeface="メイリオ" pitchFamily="50" charset="-128"/>
                <a:cs typeface="メイリオ" pitchFamily="50" charset="-128"/>
              </a:rPr>
              <a:t>ぬこぬこ</a:t>
            </a:r>
            <a:endParaRPr lang="en-US" altLang="ja-JP" sz="2800" b="1" dirty="0" smtClean="0">
              <a:latin typeface="メイリオ" pitchFamily="50" charset="-128"/>
              <a:ea typeface="メイリオ" pitchFamily="50" charset="-128"/>
              <a:cs typeface="メイリオ" pitchFamily="50" charset="-128"/>
            </a:endParaRPr>
          </a:p>
          <a:p>
            <a:pPr algn="ctr"/>
            <a:r>
              <a:rPr kumimoji="1" lang="ja-JP" altLang="en-US" sz="2800" b="1" dirty="0">
                <a:latin typeface="メイリオ" pitchFamily="50" charset="-128"/>
                <a:ea typeface="メイリオ" pitchFamily="50" charset="-128"/>
                <a:cs typeface="メイリオ" pitchFamily="50" charset="-128"/>
              </a:rPr>
              <a:t>動画</a:t>
            </a:r>
            <a:endParaRPr kumimoji="1" lang="en-US" altLang="ja-JP" sz="2800" b="1" dirty="0" smtClean="0">
              <a:latin typeface="メイリオ" pitchFamily="50" charset="-128"/>
              <a:ea typeface="メイリオ" pitchFamily="50" charset="-128"/>
              <a:cs typeface="メイリオ" pitchFamily="50" charset="-128"/>
            </a:endParaRPr>
          </a:p>
        </p:txBody>
      </p:sp>
      <p:cxnSp>
        <p:nvCxnSpPr>
          <p:cNvPr id="6" name="直線コネクタ 5"/>
          <p:cNvCxnSpPr/>
          <p:nvPr/>
        </p:nvCxnSpPr>
        <p:spPr>
          <a:xfrm>
            <a:off x="2662552" y="2643967"/>
            <a:ext cx="0" cy="42850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3395624" y="3354247"/>
            <a:ext cx="18880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1915540" y="4006735"/>
            <a:ext cx="283114" cy="28622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134758" y="4006734"/>
            <a:ext cx="309772" cy="28622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104838" y="2509836"/>
            <a:ext cx="0" cy="27637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402577" y="5694347"/>
            <a:ext cx="8338846" cy="830997"/>
          </a:xfrm>
          <a:prstGeom prst="rect">
            <a:avLst/>
          </a:prstGeom>
          <a:noFill/>
        </p:spPr>
        <p:txBody>
          <a:bodyPr wrap="square" rtlCol="0">
            <a:spAutoFit/>
          </a:bodyPr>
          <a:lstStyle/>
          <a:p>
            <a:r>
              <a:rPr kumimoji="1" lang="ja-JP" altLang="en-US" sz="4800" b="1" dirty="0" smtClean="0">
                <a:latin typeface="メイリオ" pitchFamily="50" charset="-128"/>
                <a:ea typeface="メイリオ" pitchFamily="50" charset="-128"/>
                <a:cs typeface="メイリオ" pitchFamily="50" charset="-128"/>
              </a:rPr>
              <a:t>利用頻度の高いタグへの分類</a:t>
            </a:r>
            <a:endParaRPr kumimoji="1" lang="en-US" altLang="ja-JP" sz="4800" b="1" dirty="0" smtClean="0">
              <a:latin typeface="メイリオ" pitchFamily="50" charset="-128"/>
              <a:ea typeface="メイリオ" pitchFamily="50" charset="-128"/>
              <a:cs typeface="メイリオ" pitchFamily="50" charset="-128"/>
            </a:endParaRPr>
          </a:p>
        </p:txBody>
      </p:sp>
      <p:pic>
        <p:nvPicPr>
          <p:cNvPr id="4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5636" y="3795692"/>
            <a:ext cx="1198403" cy="681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50" name="テキスト ボックス 49"/>
          <p:cNvSpPr txBox="1"/>
          <p:nvPr/>
        </p:nvSpPr>
        <p:spPr>
          <a:xfrm>
            <a:off x="5591835" y="4849996"/>
            <a:ext cx="3960440" cy="523220"/>
          </a:xfrm>
          <a:prstGeom prst="rect">
            <a:avLst/>
          </a:prstGeom>
          <a:noFill/>
        </p:spPr>
        <p:txBody>
          <a:bodyPr wrap="square" rtlCol="0">
            <a:spAutoFit/>
          </a:bodyPr>
          <a:lstStyle/>
          <a:p>
            <a:r>
              <a:rPr lang="en-US" altLang="ja-JP" sz="2800" b="1" dirty="0" smtClean="0">
                <a:latin typeface="メイリオ" pitchFamily="50" charset="-128"/>
                <a:ea typeface="メイリオ" pitchFamily="50" charset="-128"/>
                <a:cs typeface="メイリオ" pitchFamily="50" charset="-128"/>
              </a:rPr>
              <a:t>(´ `)(´ `)(´ `)</a:t>
            </a:r>
            <a:endParaRPr kumimoji="1" lang="en-US" altLang="ja-JP" sz="2800" b="1" dirty="0" smtClean="0">
              <a:latin typeface="メイリオ" pitchFamily="50" charset="-128"/>
              <a:ea typeface="メイリオ" pitchFamily="50" charset="-128"/>
              <a:cs typeface="メイリオ" pitchFamily="50" charset="-128"/>
            </a:endParaRPr>
          </a:p>
        </p:txBody>
      </p:sp>
      <p:cxnSp>
        <p:nvCxnSpPr>
          <p:cNvPr id="54" name="直線コネクタ 53"/>
          <p:cNvCxnSpPr/>
          <p:nvPr/>
        </p:nvCxnSpPr>
        <p:spPr>
          <a:xfrm flipH="1">
            <a:off x="1683115" y="3356992"/>
            <a:ext cx="18880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7104003" y="4573623"/>
            <a:ext cx="0" cy="27637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円/楕円 23"/>
          <p:cNvSpPr/>
          <p:nvPr/>
        </p:nvSpPr>
        <p:spPr>
          <a:xfrm>
            <a:off x="475394" y="1515495"/>
            <a:ext cx="1260000" cy="1260000"/>
          </a:xfrm>
          <a:prstGeom prst="ellipse">
            <a:avLst/>
          </a:prstGeom>
          <a:noFill/>
          <a:ln w="254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p:nvPr/>
        </p:nvCxnSpPr>
        <p:spPr>
          <a:xfrm rot="2700000">
            <a:off x="4700881" y="2056266"/>
            <a:ext cx="1781909" cy="0"/>
          </a:xfrm>
          <a:prstGeom prst="line">
            <a:avLst/>
          </a:prstGeom>
          <a:ln w="254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2700000">
            <a:off x="4700880" y="2056266"/>
            <a:ext cx="1781910" cy="0"/>
          </a:xfrm>
          <a:prstGeom prst="line">
            <a:avLst/>
          </a:prstGeom>
          <a:ln w="2540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100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579038">
            <a:off x="6414180" y="3861048"/>
            <a:ext cx="3705944" cy="3705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テキスト ボックス 1"/>
          <p:cNvSpPr txBox="1"/>
          <p:nvPr/>
        </p:nvSpPr>
        <p:spPr>
          <a:xfrm>
            <a:off x="683568" y="622429"/>
            <a:ext cx="5472608"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タグ検索の問題点</a:t>
            </a:r>
            <a:r>
              <a:rPr lang="en-US" altLang="ja-JP" sz="3600" u="sng" dirty="0" smtClean="0">
                <a:latin typeface="HG丸ｺﾞｼｯｸM-PRO" pitchFamily="50" charset="-128"/>
                <a:ea typeface="HG丸ｺﾞｼｯｸM-PRO" pitchFamily="50" charset="-128"/>
              </a:rPr>
              <a:t>2</a:t>
            </a:r>
            <a:endParaRPr kumimoji="1" lang="ja-JP" altLang="en-US" sz="3600" u="sng" dirty="0">
              <a:latin typeface="HG丸ｺﾞｼｯｸM-PRO" pitchFamily="50" charset="-128"/>
              <a:ea typeface="HG丸ｺﾞｼｯｸM-PRO" pitchFamily="50" charset="-128"/>
            </a:endParaRPr>
          </a:p>
        </p:txBody>
      </p:sp>
      <p:sp>
        <p:nvSpPr>
          <p:cNvPr id="6" name="テキスト ボックス 5"/>
          <p:cNvSpPr txBox="1"/>
          <p:nvPr/>
        </p:nvSpPr>
        <p:spPr>
          <a:xfrm>
            <a:off x="611560" y="2348880"/>
            <a:ext cx="7848872" cy="523220"/>
          </a:xfrm>
          <a:prstGeom prst="rect">
            <a:avLst/>
          </a:prstGeom>
          <a:noFill/>
        </p:spPr>
        <p:txBody>
          <a:bodyPr wrap="square" rtlCol="0">
            <a:spAutoFit/>
          </a:bodyPr>
          <a:lstStyle/>
          <a:p>
            <a:pPr algn="ctr"/>
            <a:r>
              <a:rPr kumimoji="1" lang="ja-JP" altLang="en-US" sz="2800" b="1" dirty="0" smtClean="0">
                <a:latin typeface="HG丸ｺﾞｼｯｸM-PRO" pitchFamily="50" charset="-128"/>
                <a:ea typeface="HG丸ｺﾞｼｯｸM-PRO" pitchFamily="50" charset="-128"/>
              </a:rPr>
              <a:t>増え続ける動画に対して</a:t>
            </a:r>
            <a:endParaRPr kumimoji="1" lang="en-US" altLang="ja-JP" sz="2800" b="1" dirty="0" smtClean="0">
              <a:latin typeface="HG丸ｺﾞｼｯｸM-PRO" pitchFamily="50" charset="-128"/>
              <a:ea typeface="HG丸ｺﾞｼｯｸM-PRO" pitchFamily="50" charset="-128"/>
            </a:endParaRPr>
          </a:p>
        </p:txBody>
      </p:sp>
      <p:sp>
        <p:nvSpPr>
          <p:cNvPr id="5" name="テキスト ボックス 4"/>
          <p:cNvSpPr txBox="1"/>
          <p:nvPr/>
        </p:nvSpPr>
        <p:spPr>
          <a:xfrm>
            <a:off x="215516" y="3284984"/>
            <a:ext cx="8712968" cy="1938992"/>
          </a:xfrm>
          <a:prstGeom prst="rect">
            <a:avLst/>
          </a:prstGeom>
          <a:noFill/>
        </p:spPr>
        <p:txBody>
          <a:bodyPr wrap="square" rtlCol="0">
            <a:spAutoFit/>
          </a:bodyPr>
          <a:lstStyle/>
          <a:p>
            <a:pPr algn="ctr"/>
            <a:r>
              <a:rPr lang="ja-JP" altLang="en-US" sz="6000" b="1" dirty="0">
                <a:latin typeface="メイリオ" pitchFamily="50" charset="-128"/>
                <a:ea typeface="メイリオ" pitchFamily="50" charset="-128"/>
              </a:rPr>
              <a:t>手動</a:t>
            </a:r>
            <a:r>
              <a:rPr lang="ja-JP" altLang="en-US" sz="6000" b="1" dirty="0" smtClean="0">
                <a:latin typeface="メイリオ" pitchFamily="50" charset="-128"/>
                <a:ea typeface="メイリオ" pitchFamily="50" charset="-128"/>
              </a:rPr>
              <a:t>でのタグ付けは</a:t>
            </a:r>
            <a:endParaRPr lang="en-US" altLang="ja-JP" sz="6000" b="1" dirty="0" smtClean="0">
              <a:latin typeface="メイリオ" pitchFamily="50" charset="-128"/>
              <a:ea typeface="メイリオ" pitchFamily="50" charset="-128"/>
            </a:endParaRPr>
          </a:p>
          <a:p>
            <a:pPr algn="ctr"/>
            <a:r>
              <a:rPr kumimoji="1" lang="ja-JP" altLang="en-US" sz="6000" b="1" dirty="0" smtClean="0">
                <a:latin typeface="メイリオ" pitchFamily="50" charset="-128"/>
                <a:ea typeface="メイリオ" pitchFamily="50" charset="-128"/>
              </a:rPr>
              <a:t>煩雑</a:t>
            </a:r>
            <a:endParaRPr kumimoji="1" lang="en-US" altLang="ja-JP" sz="6000" b="1" dirty="0" smtClean="0">
              <a:latin typeface="メイリオ" pitchFamily="50" charset="-128"/>
              <a:ea typeface="メイリオ" pitchFamily="50" charset="-128"/>
            </a:endParaRPr>
          </a:p>
        </p:txBody>
      </p:sp>
    </p:spTree>
    <p:extLst>
      <p:ext uri="{BB962C8B-B14F-4D97-AF65-F5344CB8AC3E}">
        <p14:creationId xmlns:p14="http://schemas.microsoft.com/office/powerpoint/2010/main" val="3635547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cstate="print"/>
          <a:srcRect/>
          <a:stretch>
            <a:fillRect/>
          </a:stretch>
        </p:blipFill>
        <p:spPr bwMode="auto">
          <a:xfrm>
            <a:off x="1871700" y="1268760"/>
            <a:ext cx="5400600" cy="5400600"/>
          </a:xfrm>
          <a:prstGeom prst="rect">
            <a:avLst/>
          </a:prstGeom>
          <a:noFill/>
          <a:ln w="9525">
            <a:noFill/>
            <a:miter lim="800000"/>
            <a:headEnd/>
            <a:tailEnd/>
          </a:ln>
        </p:spPr>
      </p:pic>
      <p:sp>
        <p:nvSpPr>
          <p:cNvPr id="2" name="テキスト ボックス 1"/>
          <p:cNvSpPr txBox="1"/>
          <p:nvPr/>
        </p:nvSpPr>
        <p:spPr>
          <a:xfrm>
            <a:off x="683568" y="622429"/>
            <a:ext cx="5472608" cy="646331"/>
          </a:xfrm>
          <a:prstGeom prst="rect">
            <a:avLst/>
          </a:prstGeom>
          <a:noFill/>
        </p:spPr>
        <p:txBody>
          <a:bodyPr wrap="square" rtlCol="0">
            <a:spAutoFit/>
          </a:bodyPr>
          <a:lstStyle/>
          <a:p>
            <a:r>
              <a:rPr lang="ja-JP" altLang="en-US" sz="3600" u="sng" dirty="0" smtClean="0">
                <a:latin typeface="HG丸ｺﾞｼｯｸM-PRO" pitchFamily="50" charset="-128"/>
                <a:ea typeface="HG丸ｺﾞｼｯｸM-PRO" pitchFamily="50" charset="-128"/>
              </a:rPr>
              <a:t>研究背景</a:t>
            </a:r>
            <a:endParaRPr kumimoji="1" lang="ja-JP" altLang="en-US" sz="3600" u="sng" dirty="0">
              <a:latin typeface="HG丸ｺﾞｼｯｸM-PRO" pitchFamily="50" charset="-128"/>
              <a:ea typeface="HG丸ｺﾞｼｯｸM-PRO" pitchFamily="50" charset="-128"/>
            </a:endParaRPr>
          </a:p>
        </p:txBody>
      </p:sp>
      <p:sp>
        <p:nvSpPr>
          <p:cNvPr id="24" name="テキスト ボックス 23"/>
          <p:cNvSpPr txBox="1"/>
          <p:nvPr/>
        </p:nvSpPr>
        <p:spPr>
          <a:xfrm>
            <a:off x="683568" y="2924944"/>
            <a:ext cx="7920880" cy="1754326"/>
          </a:xfrm>
          <a:prstGeom prst="rect">
            <a:avLst/>
          </a:prstGeom>
          <a:noFill/>
        </p:spPr>
        <p:txBody>
          <a:bodyPr wrap="square" rtlCol="0">
            <a:spAutoFit/>
          </a:bodyPr>
          <a:lstStyle/>
          <a:p>
            <a:pPr algn="ctr"/>
            <a:r>
              <a:rPr lang="ja-JP" altLang="en-US" sz="5400" b="1" dirty="0" smtClean="0">
                <a:latin typeface="メイリオ" pitchFamily="50" charset="-128"/>
                <a:ea typeface="メイリオ" pitchFamily="50" charset="-128"/>
              </a:rPr>
              <a:t>動画分類に適したタグを効率よく付ける方法</a:t>
            </a:r>
            <a:endParaRPr kumimoji="1" lang="en-US" altLang="ja-JP" sz="5400" b="1" dirty="0" smtClean="0">
              <a:latin typeface="メイリオ" pitchFamily="50" charset="-128"/>
              <a:ea typeface="メイリオ" pitchFamily="50" charset="-128"/>
            </a:endParaRPr>
          </a:p>
        </p:txBody>
      </p:sp>
      <p:sp>
        <p:nvSpPr>
          <p:cNvPr id="3" name="正方形/長方形 2"/>
          <p:cNvSpPr/>
          <p:nvPr/>
        </p:nvSpPr>
        <p:spPr>
          <a:xfrm rot="20783261">
            <a:off x="6471031" y="4863546"/>
            <a:ext cx="2339103" cy="523220"/>
          </a:xfrm>
          <a:prstGeom prst="rect">
            <a:avLst/>
          </a:prstGeom>
        </p:spPr>
        <p:txBody>
          <a:bodyPr wrap="none">
            <a:spAutoFit/>
          </a:bodyPr>
          <a:lstStyle/>
          <a:p>
            <a:pPr algn="ctr"/>
            <a:r>
              <a:rPr lang="ja-JP" altLang="en-US" sz="2800" b="1" dirty="0">
                <a:latin typeface="メイリオ" pitchFamily="50" charset="-128"/>
                <a:ea typeface="メイリオ" pitchFamily="50" charset="-128"/>
              </a:rPr>
              <a:t>が求められる</a:t>
            </a:r>
            <a:endParaRPr lang="en-US" altLang="ja-JP" sz="2800" b="1" dirty="0">
              <a:latin typeface="メイリオ" pitchFamily="50" charset="-128"/>
              <a:ea typeface="メイリオ" pitchFamily="50" charset="-128"/>
            </a:endParaRPr>
          </a:p>
        </p:txBody>
      </p:sp>
    </p:spTree>
    <p:extLst>
      <p:ext uri="{BB962C8B-B14F-4D97-AF65-F5344CB8AC3E}">
        <p14:creationId xmlns:p14="http://schemas.microsoft.com/office/powerpoint/2010/main" val="1195673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196</TotalTime>
  <Words>3013</Words>
  <Application>Microsoft Office PowerPoint</Application>
  <PresentationFormat>画面に合わせる (4:3)</PresentationFormat>
  <Paragraphs>495</Paragraphs>
  <Slides>46</Slides>
  <Notes>40</Notes>
  <HiddenSlides>0</HiddenSlides>
  <MMClips>0</MMClips>
  <ScaleCrop>false</ScaleCrop>
  <HeadingPairs>
    <vt:vector size="4" baseType="variant">
      <vt:variant>
        <vt:lpstr>テーマ</vt:lpstr>
      </vt:variant>
      <vt:variant>
        <vt:i4>1</vt:i4>
      </vt:variant>
      <vt:variant>
        <vt:lpstr>スライド タイトル</vt:lpstr>
      </vt:variant>
      <vt:variant>
        <vt:i4>46</vt:i4>
      </vt:variant>
    </vt:vector>
  </HeadingPairs>
  <TitlesOfParts>
    <vt:vector size="47" baseType="lpstr">
      <vt:lpstr>Office ​​テーマ</vt:lpstr>
      <vt:lpstr>動画共有サイトにおけるコメントを利用した動画タグ付け手法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動画共有サイトにおけるコメントを利用した動画タグ付け手法</dc:title>
  <dc:creator>tomonori</dc:creator>
  <cp:lastModifiedBy>tomonori</cp:lastModifiedBy>
  <cp:revision>19</cp:revision>
  <cp:lastPrinted>2012-02-03T03:26:48Z</cp:lastPrinted>
  <dcterms:created xsi:type="dcterms:W3CDTF">2012-02-02T13:19:09Z</dcterms:created>
  <dcterms:modified xsi:type="dcterms:W3CDTF">2012-02-03T03:29:30Z</dcterms:modified>
</cp:coreProperties>
</file>